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79" r:id="rId4"/>
    <p:sldId id="260" r:id="rId5"/>
    <p:sldId id="262" r:id="rId6"/>
    <p:sldId id="261" r:id="rId7"/>
    <p:sldId id="263" r:id="rId8"/>
    <p:sldId id="264" r:id="rId9"/>
    <p:sldId id="265" r:id="rId10"/>
    <p:sldId id="266" r:id="rId11"/>
    <p:sldId id="267" r:id="rId12"/>
    <p:sldId id="269" r:id="rId13"/>
    <p:sldId id="274" r:id="rId14"/>
    <p:sldId id="280" r:id="rId15"/>
    <p:sldId id="270" r:id="rId16"/>
    <p:sldId id="271" r:id="rId17"/>
    <p:sldId id="272" r:id="rId18"/>
    <p:sldId id="273" r:id="rId19"/>
    <p:sldId id="275" r:id="rId20"/>
    <p:sldId id="276" r:id="rId21"/>
    <p:sldId id="277" r:id="rId22"/>
    <p:sldId id="281"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68" d="100"/>
          <a:sy n="68" d="100"/>
        </p:scale>
        <p:origin x="84" y="1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11/15/2017</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11/15/2017</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11/15/2017</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11/15/2017</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11/15/2017</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ekeiper@k12.wv.us" TargetMode="External"/><Relationship Id="rId2" Type="http://schemas.openxmlformats.org/officeDocument/2006/relationships/hyperlink" Target="mailto:jgearhart@k12.wv.us" TargetMode="Externa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ma"/><Relationship Id="rId1" Type="http://schemas.microsoft.com/office/2007/relationships/media" Target="../media/media1.wma"/><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9225" y="775733"/>
            <a:ext cx="10993549" cy="1207613"/>
          </a:xfrm>
        </p:spPr>
        <p:txBody>
          <a:bodyPr>
            <a:noAutofit/>
          </a:bodyPr>
          <a:lstStyle/>
          <a:p>
            <a:r>
              <a:rPr lang="en-US" sz="8000" dirty="0"/>
              <a:t>World Changers</a:t>
            </a:r>
          </a:p>
        </p:txBody>
      </p:sp>
      <p:sp>
        <p:nvSpPr>
          <p:cNvPr id="3" name="Subtitle 2"/>
          <p:cNvSpPr>
            <a:spLocks noGrp="1"/>
          </p:cNvSpPr>
          <p:nvPr>
            <p:ph type="subTitle" idx="1"/>
          </p:nvPr>
        </p:nvSpPr>
        <p:spPr>
          <a:xfrm>
            <a:off x="529678" y="3242420"/>
            <a:ext cx="4029443" cy="2849287"/>
          </a:xfrm>
        </p:spPr>
        <p:txBody>
          <a:bodyPr>
            <a:normAutofit/>
          </a:bodyPr>
          <a:lstStyle/>
          <a:p>
            <a:r>
              <a:rPr lang="en-US" dirty="0"/>
              <a:t>Jenifer Gearhart</a:t>
            </a:r>
          </a:p>
          <a:p>
            <a:r>
              <a:rPr lang="en-US" dirty="0">
                <a:hlinkClick r:id="rId2"/>
              </a:rPr>
              <a:t>jgearhart@k12.wv.us</a:t>
            </a:r>
            <a:endParaRPr lang="en-US" dirty="0"/>
          </a:p>
          <a:p>
            <a:r>
              <a:rPr lang="en-US" dirty="0"/>
              <a:t>@Msgearhart11</a:t>
            </a:r>
          </a:p>
          <a:p>
            <a:endParaRPr lang="en-US" dirty="0"/>
          </a:p>
          <a:p>
            <a:r>
              <a:rPr lang="en-US" dirty="0"/>
              <a:t>Elizabeth </a:t>
            </a:r>
            <a:r>
              <a:rPr lang="en-US" dirty="0" err="1"/>
              <a:t>keiper</a:t>
            </a:r>
            <a:endParaRPr lang="en-US" dirty="0"/>
          </a:p>
          <a:p>
            <a:r>
              <a:rPr lang="en-US" dirty="0">
                <a:hlinkClick r:id="rId3"/>
              </a:rPr>
              <a:t>ekeiper@k12.wv.us</a:t>
            </a:r>
            <a:r>
              <a:rPr lang="en-US" dirty="0"/>
              <a:t> </a:t>
            </a:r>
          </a:p>
          <a:p>
            <a:r>
              <a:rPr lang="en-US" dirty="0"/>
              <a:t>@keiperet1</a:t>
            </a:r>
          </a:p>
        </p:txBody>
      </p:sp>
      <p:sp>
        <p:nvSpPr>
          <p:cNvPr id="4" name="Rectangle 3"/>
          <p:cNvSpPr/>
          <p:nvPr/>
        </p:nvSpPr>
        <p:spPr>
          <a:xfrm>
            <a:off x="575256" y="2004382"/>
            <a:ext cx="11041487" cy="461665"/>
          </a:xfrm>
          <a:prstGeom prst="rect">
            <a:avLst/>
          </a:prstGeom>
        </p:spPr>
        <p:txBody>
          <a:bodyPr wrap="square">
            <a:spAutoFit/>
          </a:bodyPr>
          <a:lstStyle/>
          <a:p>
            <a:r>
              <a:rPr lang="en-US" sz="2400" cap="all" dirty="0">
                <a:solidFill>
                  <a:srgbClr val="465359"/>
                </a:solidFill>
                <a:ea typeface="+mj-ea"/>
                <a:cs typeface="+mj-cs"/>
              </a:rPr>
              <a:t>Authentic Student Research Assignments Creating real Change</a:t>
            </a:r>
            <a:endParaRPr lang="en-US" sz="2400" dirty="0"/>
          </a:p>
        </p:txBody>
      </p:sp>
      <p:pic>
        <p:nvPicPr>
          <p:cNvPr id="5" name="Picture 4"/>
          <p:cNvPicPr>
            <a:picLocks noChangeAspect="1"/>
          </p:cNvPicPr>
          <p:nvPr/>
        </p:nvPicPr>
        <p:blipFill>
          <a:blip r:embed="rId4"/>
          <a:stretch>
            <a:fillRect/>
          </a:stretch>
        </p:blipFill>
        <p:spPr>
          <a:xfrm>
            <a:off x="4632048" y="2481414"/>
            <a:ext cx="3119250" cy="3899062"/>
          </a:xfrm>
          <a:prstGeom prst="rect">
            <a:avLst/>
          </a:prstGeom>
        </p:spPr>
      </p:pic>
    </p:spTree>
    <p:extLst>
      <p:ext uri="{BB962C8B-B14F-4D97-AF65-F5344CB8AC3E}">
        <p14:creationId xmlns:p14="http://schemas.microsoft.com/office/powerpoint/2010/main" val="23745297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Parts of an introduction…</a:t>
            </a:r>
          </a:p>
        </p:txBody>
      </p:sp>
      <p:pic>
        <p:nvPicPr>
          <p:cNvPr id="4" name="Content Placeholder 3"/>
          <p:cNvPicPr>
            <a:picLocks noGrp="1" noChangeAspect="1"/>
          </p:cNvPicPr>
          <p:nvPr>
            <p:ph idx="1"/>
          </p:nvPr>
        </p:nvPicPr>
        <p:blipFill>
          <a:blip r:embed="rId4"/>
          <a:stretch>
            <a:fillRect/>
          </a:stretch>
        </p:blipFill>
        <p:spPr>
          <a:xfrm>
            <a:off x="666894" y="1832982"/>
            <a:ext cx="3980892" cy="3932237"/>
          </a:xfrm>
          <a:prstGeom prst="rect">
            <a:avLst/>
          </a:prstGeom>
        </p:spPr>
      </p:pic>
      <p:sp>
        <p:nvSpPr>
          <p:cNvPr id="5" name="TextBox 4"/>
          <p:cNvSpPr txBox="1"/>
          <p:nvPr/>
        </p:nvSpPr>
        <p:spPr>
          <a:xfrm>
            <a:off x="4778063" y="2949262"/>
            <a:ext cx="6864440" cy="1708160"/>
          </a:xfrm>
          <a:prstGeom prst="rect">
            <a:avLst/>
          </a:prstGeom>
          <a:noFill/>
        </p:spPr>
        <p:txBody>
          <a:bodyPr wrap="square" rtlCol="0">
            <a:spAutoFit/>
          </a:bodyPr>
          <a:lstStyle/>
          <a:p>
            <a:r>
              <a:rPr lang="en-US" sz="6000" b="1" dirty="0"/>
              <a:t>+</a:t>
            </a:r>
            <a:r>
              <a:rPr lang="en-US" sz="4500" b="1" dirty="0"/>
              <a:t>   Thesis statement </a:t>
            </a:r>
          </a:p>
          <a:p>
            <a:r>
              <a:rPr lang="en-US" sz="4500" b="1" dirty="0"/>
              <a:t>     (purpose of your essay)</a:t>
            </a:r>
          </a:p>
        </p:txBody>
      </p:sp>
      <p:pic>
        <p:nvPicPr>
          <p:cNvPr id="7" name="May I Have Your Attention Pleas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97983" y="445394"/>
            <a:ext cx="609600" cy="609600"/>
          </a:xfrm>
          <a:prstGeom prst="rect">
            <a:avLst/>
          </a:prstGeom>
        </p:spPr>
      </p:pic>
    </p:spTree>
    <p:extLst>
      <p:ext uri="{BB962C8B-B14F-4D97-AF65-F5344CB8AC3E}">
        <p14:creationId xmlns:p14="http://schemas.microsoft.com/office/powerpoint/2010/main" val="415870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7"/>
                    </p:tgtEl>
                  </p:cond>
                </p:stCondLst>
                <p:endSync evt="end" delay="0">
                  <p:rtn val="all"/>
                </p:endSync>
                <p:childTnLst>
                  <p:par>
                    <p:cTn id="17" fill="hold">
                      <p:stCondLst>
                        <p:cond delay="0"/>
                      </p:stCondLst>
                      <p:childTnLst>
                        <p:par>
                          <p:cTn id="18" fill="hold">
                            <p:stCondLst>
                              <p:cond delay="0"/>
                            </p:stCondLst>
                            <p:childTnLst>
                              <p:par>
                                <p:cTn id="19" presetID="1" presetClass="mediacall" presetSubtype="0" fill="hold" nodeType="clickEffect">
                                  <p:stCondLst>
                                    <p:cond delay="0"/>
                                  </p:stCondLst>
                                  <p:childTnLst>
                                    <p:cmd type="call" cmd="playFrom(0.0)">
                                      <p:cBhvr>
                                        <p:cTn id="20" dur="8556" fill="hold"/>
                                        <p:tgtEl>
                                          <p:spTgt spid="7"/>
                                        </p:tgtEl>
                                      </p:cBhvr>
                                    </p:cmd>
                                  </p:childTnLst>
                                </p:cTn>
                              </p:par>
                            </p:childTnLst>
                          </p:cTn>
                        </p:par>
                      </p:childTnLst>
                    </p:cTn>
                  </p:par>
                </p:childTnLst>
              </p:cTn>
              <p:nextCondLst>
                <p:cond evt="onClick" delay="0">
                  <p:tgtEl>
                    <p:spTgt spid="7"/>
                  </p:tgtEl>
                </p:cond>
              </p:nextCondLst>
            </p:seq>
            <p:audio>
              <p:cMediaNode vol="80000">
                <p:cTn id="21" fill="hold" display="0">
                  <p:stCondLst>
                    <p:cond delay="indefinite"/>
                  </p:stCondLst>
                  <p:endCondLst>
                    <p:cond evt="onStopAudio" delay="0">
                      <p:tgtEl>
                        <p:sldTgt/>
                      </p:tgtEl>
                    </p:cond>
                  </p:endCondLst>
                </p:cTn>
                <p:tgtEl>
                  <p:spTgt spid="7"/>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Topics Covered in research notes</a:t>
            </a:r>
          </a:p>
        </p:txBody>
      </p:sp>
      <p:sp>
        <p:nvSpPr>
          <p:cNvPr id="3" name="Content Placeholder 2"/>
          <p:cNvSpPr>
            <a:spLocks noGrp="1"/>
          </p:cNvSpPr>
          <p:nvPr>
            <p:ph idx="1"/>
          </p:nvPr>
        </p:nvSpPr>
        <p:spPr>
          <a:xfrm>
            <a:off x="581192" y="2180496"/>
            <a:ext cx="11029615" cy="4130152"/>
          </a:xfrm>
        </p:spPr>
        <p:txBody>
          <a:bodyPr/>
          <a:lstStyle/>
          <a:p>
            <a:r>
              <a:rPr lang="en-US" dirty="0"/>
              <a:t>Intro to concept of In-Text Citations</a:t>
            </a:r>
          </a:p>
          <a:p>
            <a:r>
              <a:rPr lang="en-US" dirty="0"/>
              <a:t>MLA Format for In-Text Citations</a:t>
            </a:r>
          </a:p>
          <a:p>
            <a:r>
              <a:rPr lang="en-US" dirty="0"/>
              <a:t>Example of correct usage of In-Text Citations</a:t>
            </a:r>
          </a:p>
          <a:p>
            <a:r>
              <a:rPr lang="en-US" dirty="0"/>
              <a:t>Plagiarism</a:t>
            </a:r>
          </a:p>
          <a:p>
            <a:r>
              <a:rPr lang="en-US" dirty="0"/>
              <a:t>Quote Incorporation</a:t>
            </a:r>
          </a:p>
          <a:p>
            <a:r>
              <a:rPr lang="en-US" dirty="0"/>
              <a:t>Writing Body Paragraphs</a:t>
            </a:r>
          </a:p>
          <a:p>
            <a:r>
              <a:rPr lang="en-US" dirty="0"/>
              <a:t>Writing a Conclusion</a:t>
            </a:r>
          </a:p>
          <a:p>
            <a:r>
              <a:rPr lang="en-US" dirty="0"/>
              <a:t>Revision</a:t>
            </a:r>
          </a:p>
          <a:p>
            <a:r>
              <a:rPr lang="en-US" dirty="0"/>
              <a:t>MLA Formatting Guide</a:t>
            </a:r>
          </a:p>
        </p:txBody>
      </p:sp>
    </p:spTree>
    <p:extLst>
      <p:ext uri="{BB962C8B-B14F-4D97-AF65-F5344CB8AC3E}">
        <p14:creationId xmlns:p14="http://schemas.microsoft.com/office/powerpoint/2010/main" val="4021935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Differentiated Final Products in the Writing Phase</a:t>
            </a:r>
          </a:p>
        </p:txBody>
      </p:sp>
      <p:sp>
        <p:nvSpPr>
          <p:cNvPr id="3" name="Content Placeholder 2"/>
          <p:cNvSpPr>
            <a:spLocks noGrp="1"/>
          </p:cNvSpPr>
          <p:nvPr>
            <p:ph idx="1"/>
          </p:nvPr>
        </p:nvSpPr>
        <p:spPr/>
        <p:txBody>
          <a:bodyPr>
            <a:normAutofit/>
          </a:bodyPr>
          <a:lstStyle/>
          <a:p>
            <a:r>
              <a:rPr lang="en-US" sz="3600" dirty="0"/>
              <a:t>Traditional Research Paper</a:t>
            </a:r>
          </a:p>
          <a:p>
            <a:r>
              <a:rPr lang="en-US" sz="3600" dirty="0"/>
              <a:t>Skeleton Paper in PowerPoint Form</a:t>
            </a:r>
          </a:p>
          <a:p>
            <a:r>
              <a:rPr lang="en-US" sz="3600" dirty="0"/>
              <a:t>Editorial News Piece with Infographic</a:t>
            </a:r>
          </a:p>
        </p:txBody>
      </p:sp>
    </p:spTree>
    <p:extLst>
      <p:ext uri="{BB962C8B-B14F-4D97-AF65-F5344CB8AC3E}">
        <p14:creationId xmlns:p14="http://schemas.microsoft.com/office/powerpoint/2010/main" val="407026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4597" y="-251"/>
            <a:ext cx="11822806" cy="6858251"/>
          </a:xfrm>
          <a:prstGeom prst="rect">
            <a:avLst/>
          </a:prstGeom>
        </p:spPr>
      </p:pic>
    </p:spTree>
    <p:extLst>
      <p:ext uri="{BB962C8B-B14F-4D97-AF65-F5344CB8AC3E}">
        <p14:creationId xmlns:p14="http://schemas.microsoft.com/office/powerpoint/2010/main" val="16854558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096000" y="0"/>
            <a:ext cx="5820849" cy="6848058"/>
          </a:xfrm>
          <a:prstGeom prst="rect">
            <a:avLst/>
          </a:prstGeom>
        </p:spPr>
      </p:pic>
      <p:sp>
        <p:nvSpPr>
          <p:cNvPr id="5" name="Title 4"/>
          <p:cNvSpPr>
            <a:spLocks noGrp="1"/>
          </p:cNvSpPr>
          <p:nvPr>
            <p:ph type="title"/>
          </p:nvPr>
        </p:nvSpPr>
        <p:spPr/>
        <p:txBody>
          <a:bodyPr/>
          <a:lstStyle/>
          <a:p>
            <a:r>
              <a:rPr lang="en-US" dirty="0"/>
              <a:t>Infographics:</a:t>
            </a:r>
            <a:br>
              <a:rPr lang="en-US" dirty="0"/>
            </a:br>
            <a:r>
              <a:rPr lang="en-US" dirty="0" err="1"/>
              <a:t>Piktochart</a:t>
            </a:r>
            <a:endParaRPr lang="en-US" dirty="0"/>
          </a:p>
        </p:txBody>
      </p:sp>
    </p:spTree>
    <p:extLst>
      <p:ext uri="{BB962C8B-B14F-4D97-AF65-F5344CB8AC3E}">
        <p14:creationId xmlns:p14="http://schemas.microsoft.com/office/powerpoint/2010/main" val="3600152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t>The Proposal Phase</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401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Proposal Phase—Brainstorming your Proposal</a:t>
            </a:r>
          </a:p>
        </p:txBody>
      </p:sp>
      <p:sp>
        <p:nvSpPr>
          <p:cNvPr id="3" name="Content Placeholder 2"/>
          <p:cNvSpPr>
            <a:spLocks noGrp="1"/>
          </p:cNvSpPr>
          <p:nvPr>
            <p:ph idx="1"/>
          </p:nvPr>
        </p:nvSpPr>
        <p:spPr/>
        <p:txBody>
          <a:bodyPr/>
          <a:lstStyle/>
          <a:p>
            <a:r>
              <a:rPr lang="en-US" dirty="0"/>
              <a:t>Think about the </a:t>
            </a:r>
            <a:r>
              <a:rPr lang="en-US" b="1" u="sng" dirty="0"/>
              <a:t>CAUSES</a:t>
            </a:r>
            <a:r>
              <a:rPr lang="en-US" dirty="0"/>
              <a:t> of your problem which you argued in your paper. What contributes to making your problem a problem?</a:t>
            </a:r>
          </a:p>
          <a:p>
            <a:pPr lvl="1"/>
            <a:r>
              <a:rPr lang="en-US" dirty="0"/>
              <a:t>Example: World hunger remains a problem today due to generational poverty, corrupt political systems, and a lack of start-up funds for impoverished families.</a:t>
            </a:r>
          </a:p>
          <a:p>
            <a:r>
              <a:rPr lang="en-US" dirty="0"/>
              <a:t>Find a solution which addresses one or more of the causes of your chosen problem.</a:t>
            </a:r>
          </a:p>
          <a:p>
            <a:pPr lvl="1"/>
            <a:r>
              <a:rPr lang="en-US" dirty="0"/>
              <a:t>Example: The Heifer Project gives farm animals to families in third world countries. This combats generational poverty and a lack of start-up funds because it gives them a sustainable resource that will continue to produce revenue into the foreseeable future.</a:t>
            </a:r>
          </a:p>
        </p:txBody>
      </p:sp>
    </p:spTree>
    <p:extLst>
      <p:ext uri="{BB962C8B-B14F-4D97-AF65-F5344CB8AC3E}">
        <p14:creationId xmlns:p14="http://schemas.microsoft.com/office/powerpoint/2010/main" val="18440753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Solutions</a:t>
            </a:r>
          </a:p>
        </p:txBody>
      </p:sp>
      <p:sp>
        <p:nvSpPr>
          <p:cNvPr id="3" name="Content Placeholder 2"/>
          <p:cNvSpPr>
            <a:spLocks noGrp="1"/>
          </p:cNvSpPr>
          <p:nvPr>
            <p:ph idx="1"/>
          </p:nvPr>
        </p:nvSpPr>
        <p:spPr>
          <a:xfrm>
            <a:off x="677333" y="1906073"/>
            <a:ext cx="11016683" cy="4417454"/>
          </a:xfrm>
        </p:spPr>
        <p:txBody>
          <a:bodyPr>
            <a:normAutofit lnSpcReduction="10000"/>
          </a:bodyPr>
          <a:lstStyle/>
          <a:p>
            <a:pPr>
              <a:lnSpc>
                <a:spcPct val="150000"/>
              </a:lnSpc>
              <a:spcBef>
                <a:spcPts val="0"/>
              </a:spcBef>
              <a:buFont typeface="Courier New" panose="02070309020205020404" pitchFamily="49" charset="0"/>
              <a:buChar char="o"/>
            </a:pPr>
            <a:r>
              <a:rPr lang="en-US" b="1" dirty="0">
                <a:latin typeface="Calibri" panose="020F0502020204030204" pitchFamily="34" charset="0"/>
                <a:ea typeface="Calibri" panose="020F0502020204030204" pitchFamily="34" charset="0"/>
                <a:cs typeface="Times New Roman" panose="02020603050405020304" pitchFamily="18" charset="0"/>
              </a:rPr>
              <a:t>Raising money</a:t>
            </a:r>
            <a:r>
              <a:rPr lang="en-US" dirty="0">
                <a:latin typeface="Calibri" panose="020F0502020204030204" pitchFamily="34" charset="0"/>
                <a:ea typeface="Calibri" panose="020F0502020204030204" pitchFamily="34" charset="0"/>
                <a:cs typeface="Times New Roman" panose="02020603050405020304" pitchFamily="18" charset="0"/>
              </a:rPr>
              <a:t>: For many of your researched problems, organizations already exist which combat this problem. You may mobilize the school to raise money for this organization.</a:t>
            </a:r>
          </a:p>
          <a:p>
            <a:pPr>
              <a:lnSpc>
                <a:spcPct val="150000"/>
              </a:lnSpc>
              <a:spcBef>
                <a:spcPts val="0"/>
              </a:spcBef>
              <a:buFont typeface="Courier New" panose="02070309020205020404" pitchFamily="49" charset="0"/>
              <a:buChar char="o"/>
            </a:pPr>
            <a:r>
              <a:rPr lang="en-US" b="1" dirty="0">
                <a:latin typeface="Calibri" panose="020F0502020204030204" pitchFamily="34" charset="0"/>
                <a:ea typeface="Calibri" panose="020F0502020204030204" pitchFamily="34" charset="0"/>
                <a:cs typeface="Times New Roman" panose="02020603050405020304" pitchFamily="18" charset="0"/>
              </a:rPr>
              <a:t>Raising awareness</a:t>
            </a:r>
            <a:r>
              <a:rPr lang="en-US" dirty="0">
                <a:latin typeface="Calibri" panose="020F0502020204030204" pitchFamily="34" charset="0"/>
                <a:ea typeface="Calibri" panose="020F0502020204030204" pitchFamily="34" charset="0"/>
                <a:cs typeface="Times New Roman" panose="02020603050405020304" pitchFamily="18" charset="0"/>
              </a:rPr>
              <a:t>: For some of your problems, the fact that students at Spring Mills are unaware of this problem is the biggest contributing factor to the problem itself. You may want to create a poster campaign, bring in a guest speaker, or hold an assembly to inform the student body about your chosen problem and motivate them to action. Create an advertising plan.</a:t>
            </a:r>
          </a:p>
          <a:p>
            <a:pPr>
              <a:lnSpc>
                <a:spcPct val="150000"/>
              </a:lnSpc>
              <a:spcBef>
                <a:spcPts val="0"/>
              </a:spcBef>
              <a:spcAft>
                <a:spcPts val="800"/>
              </a:spcAft>
              <a:buFont typeface="Courier New" panose="02070309020205020404" pitchFamily="49" charset="0"/>
              <a:buChar char="o"/>
            </a:pPr>
            <a:r>
              <a:rPr lang="en-US" b="1" dirty="0">
                <a:latin typeface="Calibri" panose="020F0502020204030204" pitchFamily="34" charset="0"/>
                <a:ea typeface="Calibri" panose="020F0502020204030204" pitchFamily="34" charset="0"/>
                <a:cs typeface="Times New Roman" panose="02020603050405020304" pitchFamily="18" charset="0"/>
              </a:rPr>
              <a:t>Working towards legal action</a:t>
            </a:r>
            <a:r>
              <a:rPr lang="en-US" dirty="0">
                <a:latin typeface="Calibri" panose="020F0502020204030204" pitchFamily="34" charset="0"/>
                <a:ea typeface="Calibri" panose="020F0502020204030204" pitchFamily="34" charset="0"/>
                <a:cs typeface="Times New Roman" panose="02020603050405020304" pitchFamily="18" charset="0"/>
              </a:rPr>
              <a:t>: For some of your chosen problems, legal action must be taken to make any steps toward a solution. You may want to mobilize students at school to write to or visit members of the school board, the city council, or even the state or national congress to discuss your concerns and ask them to work towards a solution.</a:t>
            </a:r>
          </a:p>
          <a:p>
            <a:endParaRPr lang="en-US" dirty="0"/>
          </a:p>
        </p:txBody>
      </p:sp>
    </p:spTree>
    <p:extLst>
      <p:ext uri="{BB962C8B-B14F-4D97-AF65-F5344CB8AC3E}">
        <p14:creationId xmlns:p14="http://schemas.microsoft.com/office/powerpoint/2010/main" val="36565199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68165" y="-2732"/>
            <a:ext cx="6455670" cy="6860732"/>
          </a:xfrm>
          <a:prstGeom prst="rect">
            <a:avLst/>
          </a:prstGeom>
        </p:spPr>
      </p:pic>
    </p:spTree>
    <p:extLst>
      <p:ext uri="{BB962C8B-B14F-4D97-AF65-F5344CB8AC3E}">
        <p14:creationId xmlns:p14="http://schemas.microsoft.com/office/powerpoint/2010/main" val="28309548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6007" y="0"/>
            <a:ext cx="5321323" cy="6836667"/>
          </a:xfrm>
          <a:prstGeom prst="rect">
            <a:avLst/>
          </a:prstGeom>
        </p:spPr>
      </p:pic>
    </p:spTree>
    <p:extLst>
      <p:ext uri="{BB962C8B-B14F-4D97-AF65-F5344CB8AC3E}">
        <p14:creationId xmlns:p14="http://schemas.microsoft.com/office/powerpoint/2010/main" val="3379424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a:t>
            </a:r>
            <a:r>
              <a:rPr lang="en-US"/>
              <a:t>service learning</a:t>
            </a:r>
            <a:r>
              <a:rPr lang="en-US" dirty="0"/>
              <a:t>?</a:t>
            </a:r>
          </a:p>
        </p:txBody>
      </p:sp>
      <p:sp>
        <p:nvSpPr>
          <p:cNvPr id="3" name="Content Placeholder 2"/>
          <p:cNvSpPr>
            <a:spLocks noGrp="1"/>
          </p:cNvSpPr>
          <p:nvPr>
            <p:ph idx="1"/>
          </p:nvPr>
        </p:nvSpPr>
        <p:spPr>
          <a:xfrm>
            <a:off x="581192" y="1893194"/>
            <a:ext cx="11029615" cy="4533364"/>
          </a:xfrm>
        </p:spPr>
        <p:txBody>
          <a:bodyPr>
            <a:normAutofit fontScale="92500"/>
          </a:bodyPr>
          <a:lstStyle/>
          <a:p>
            <a:r>
              <a:rPr lang="en-US" sz="2800" dirty="0"/>
              <a:t>According to the National Council for Educational Statistics, </a:t>
            </a:r>
            <a:r>
              <a:rPr lang="en-US" sz="2800" b="1" dirty="0"/>
              <a:t>Service Learning </a:t>
            </a:r>
            <a:r>
              <a:rPr lang="en-US" sz="2800" dirty="0"/>
              <a:t>is “curriculum-based community service that integrates classroom instruction within community service activities.” (</a:t>
            </a:r>
            <a:r>
              <a:rPr lang="en-US" sz="2800" dirty="0" err="1"/>
              <a:t>Westatt</a:t>
            </a:r>
            <a:r>
              <a:rPr lang="en-US" sz="2800" dirty="0"/>
              <a:t> and Chapman, 2-3)</a:t>
            </a:r>
          </a:p>
          <a:p>
            <a:r>
              <a:rPr lang="en-US" sz="2800" dirty="0"/>
              <a:t>True </a:t>
            </a:r>
            <a:r>
              <a:rPr lang="en-US" sz="2800" b="1" dirty="0"/>
              <a:t>Service Learning </a:t>
            </a:r>
            <a:r>
              <a:rPr lang="en-US" sz="2800" dirty="0"/>
              <a:t>is more beneficial to students than simply </a:t>
            </a:r>
            <a:r>
              <a:rPr lang="en-US" sz="2800" b="1" dirty="0"/>
              <a:t>Community Service</a:t>
            </a:r>
            <a:endParaRPr lang="en-US" sz="2800" dirty="0"/>
          </a:p>
          <a:p>
            <a:pPr marL="0" indent="0">
              <a:buNone/>
            </a:pPr>
            <a:r>
              <a:rPr lang="en-US" sz="2800" dirty="0"/>
              <a:t>Source:</a:t>
            </a:r>
          </a:p>
          <a:p>
            <a:pPr marL="0" indent="0">
              <a:buNone/>
            </a:pPr>
            <a:r>
              <a:rPr lang="en-US" sz="2800" dirty="0" err="1"/>
              <a:t>Westatt</a:t>
            </a:r>
            <a:r>
              <a:rPr lang="en-US" sz="2800" dirty="0"/>
              <a:t>, Rebecca, and Chris Chapman. "Service-Learning and Community Service in K-12 Public Schools." </a:t>
            </a:r>
            <a:r>
              <a:rPr lang="en-US" sz="2800" i="1" dirty="0"/>
              <a:t>National Council for Educational Statistics</a:t>
            </a:r>
            <a:r>
              <a:rPr lang="en-US" sz="2800" dirty="0"/>
              <a:t> (1999). Web. 25 Mar. 2017.</a:t>
            </a:r>
            <a:br>
              <a:rPr lang="en-US" sz="2800" dirty="0"/>
            </a:br>
            <a:endParaRPr lang="en-US" sz="2800" dirty="0"/>
          </a:p>
        </p:txBody>
      </p:sp>
    </p:spTree>
    <p:extLst>
      <p:ext uri="{BB962C8B-B14F-4D97-AF65-F5344CB8AC3E}">
        <p14:creationId xmlns:p14="http://schemas.microsoft.com/office/powerpoint/2010/main" val="41694814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Results of the Proposal Phase</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248687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Dr. Jennifer </a:t>
            </a:r>
            <a:r>
              <a:rPr lang="en-US" dirty="0" err="1"/>
              <a:t>Orlikoff</a:t>
            </a:r>
            <a:r>
              <a:rPr lang="en-US" dirty="0"/>
              <a:t> at Spring Mills High School,</a:t>
            </a:r>
            <a:br>
              <a:rPr lang="en-US" dirty="0"/>
            </a:br>
            <a:r>
              <a:rPr lang="en-US" dirty="0"/>
              <a:t>May 2016</a:t>
            </a:r>
          </a:p>
        </p:txBody>
      </p:sp>
      <p:pic>
        <p:nvPicPr>
          <p:cNvPr id="2" name="Picture 1"/>
          <p:cNvPicPr>
            <a:picLocks noChangeAspect="1"/>
          </p:cNvPicPr>
          <p:nvPr/>
        </p:nvPicPr>
        <p:blipFill>
          <a:blip r:embed="rId2"/>
          <a:stretch>
            <a:fillRect/>
          </a:stretch>
        </p:blipFill>
        <p:spPr>
          <a:xfrm>
            <a:off x="4556639" y="2001659"/>
            <a:ext cx="3078722" cy="4618083"/>
          </a:xfrm>
          <a:prstGeom prst="rect">
            <a:avLst/>
          </a:prstGeom>
        </p:spPr>
      </p:pic>
    </p:spTree>
    <p:extLst>
      <p:ext uri="{BB962C8B-B14F-4D97-AF65-F5344CB8AC3E}">
        <p14:creationId xmlns:p14="http://schemas.microsoft.com/office/powerpoint/2010/main" val="39469984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B19FB-DF11-4B26-9340-6960212E299D}"/>
              </a:ext>
            </a:extLst>
          </p:cNvPr>
          <p:cNvSpPr>
            <a:spLocks noGrp="1"/>
          </p:cNvSpPr>
          <p:nvPr>
            <p:ph type="title"/>
          </p:nvPr>
        </p:nvSpPr>
        <p:spPr/>
        <p:txBody>
          <a:bodyPr/>
          <a:lstStyle/>
          <a:p>
            <a:r>
              <a:rPr lang="en-US" dirty="0"/>
              <a:t>National Coalition for Homelessness Speakers’ Bureau</a:t>
            </a:r>
          </a:p>
        </p:txBody>
      </p:sp>
      <p:pic>
        <p:nvPicPr>
          <p:cNvPr id="3" name="Picture 2">
            <a:extLst>
              <a:ext uri="{FF2B5EF4-FFF2-40B4-BE49-F238E27FC236}">
                <a16:creationId xmlns:a16="http://schemas.microsoft.com/office/drawing/2014/main" id="{51307CA3-A2DE-4E6D-A5A2-4DE3C7054497}"/>
              </a:ext>
            </a:extLst>
          </p:cNvPr>
          <p:cNvPicPr>
            <a:picLocks noChangeAspect="1"/>
          </p:cNvPicPr>
          <p:nvPr/>
        </p:nvPicPr>
        <p:blipFill>
          <a:blip r:embed="rId2"/>
          <a:stretch>
            <a:fillRect/>
          </a:stretch>
        </p:blipFill>
        <p:spPr>
          <a:xfrm>
            <a:off x="1028700" y="2209593"/>
            <a:ext cx="4345158" cy="4333088"/>
          </a:xfrm>
          <a:prstGeom prst="rect">
            <a:avLst/>
          </a:prstGeom>
        </p:spPr>
      </p:pic>
      <p:pic>
        <p:nvPicPr>
          <p:cNvPr id="4" name="Picture 3">
            <a:extLst>
              <a:ext uri="{FF2B5EF4-FFF2-40B4-BE49-F238E27FC236}">
                <a16:creationId xmlns:a16="http://schemas.microsoft.com/office/drawing/2014/main" id="{9A53E6A1-C231-4121-B16E-3C23B0961364}"/>
              </a:ext>
            </a:extLst>
          </p:cNvPr>
          <p:cNvPicPr>
            <a:picLocks noChangeAspect="1"/>
          </p:cNvPicPr>
          <p:nvPr/>
        </p:nvPicPr>
        <p:blipFill>
          <a:blip r:embed="rId3"/>
          <a:stretch>
            <a:fillRect/>
          </a:stretch>
        </p:blipFill>
        <p:spPr>
          <a:xfrm>
            <a:off x="6595549" y="2209593"/>
            <a:ext cx="4250641" cy="4238496"/>
          </a:xfrm>
          <a:prstGeom prst="rect">
            <a:avLst/>
          </a:prstGeom>
        </p:spPr>
      </p:pic>
    </p:spTree>
    <p:extLst>
      <p:ext uri="{BB962C8B-B14F-4D97-AF65-F5344CB8AC3E}">
        <p14:creationId xmlns:p14="http://schemas.microsoft.com/office/powerpoint/2010/main" val="3046133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Authentic Writing?</a:t>
            </a:r>
          </a:p>
        </p:txBody>
      </p:sp>
      <p:sp>
        <p:nvSpPr>
          <p:cNvPr id="3" name="Content Placeholder 2"/>
          <p:cNvSpPr>
            <a:spLocks noGrp="1"/>
          </p:cNvSpPr>
          <p:nvPr>
            <p:ph idx="1"/>
          </p:nvPr>
        </p:nvSpPr>
        <p:spPr>
          <a:xfrm>
            <a:off x="581192" y="2180496"/>
            <a:ext cx="6424915" cy="4413487"/>
          </a:xfrm>
        </p:spPr>
        <p:txBody>
          <a:bodyPr/>
          <a:lstStyle/>
          <a:p>
            <a:pPr marL="0" indent="0">
              <a:buNone/>
            </a:pPr>
            <a:r>
              <a:rPr lang="en-US" dirty="0"/>
              <a:t>“It is all about purpose and audience.  Who is going to read this and what impact will the writing have on the world outside of the classroom?  Without those two things, students lose a lot of their motivation and don’t see the applications of classroom content outside of school.  They often see their assignments as things that only apply to the Language Arts classroom.” –Josh Stock </a:t>
            </a:r>
          </a:p>
          <a:p>
            <a:pPr marL="0" indent="0">
              <a:buNone/>
            </a:pPr>
            <a:r>
              <a:rPr lang="en-US" dirty="0"/>
              <a:t>“I believe authentic writing has to do with the student expressing or finding his or her voice – the purpose is secondary.” –Susan Barber</a:t>
            </a:r>
          </a:p>
          <a:p>
            <a:pPr marL="0" indent="0">
              <a:buNone/>
            </a:pPr>
            <a:r>
              <a:rPr lang="en-US" dirty="0"/>
              <a:t>Source:</a:t>
            </a:r>
          </a:p>
          <a:p>
            <a:pPr marL="0" indent="0">
              <a:buNone/>
            </a:pPr>
            <a:r>
              <a:rPr lang="en-US" dirty="0" err="1"/>
              <a:t>Sztabnik</a:t>
            </a:r>
            <a:r>
              <a:rPr lang="en-US" dirty="0"/>
              <a:t>, Brian. "Authentic Writing: What It Means and How to Do It." </a:t>
            </a:r>
            <a:r>
              <a:rPr lang="en-US" i="1" dirty="0"/>
              <a:t>Talks with Teachers</a:t>
            </a:r>
            <a:r>
              <a:rPr lang="en-US" dirty="0"/>
              <a:t>. </a:t>
            </a:r>
            <a:r>
              <a:rPr lang="en-US" dirty="0" err="1"/>
              <a:t>N.p</a:t>
            </a:r>
            <a:r>
              <a:rPr lang="en-US" dirty="0"/>
              <a:t>., 20 Dec. 2015. Web. 25 Mar. 2017. &lt;http://talkswithteachers.com/authenticwriting/&gt;</a:t>
            </a:r>
          </a:p>
        </p:txBody>
      </p:sp>
      <p:pic>
        <p:nvPicPr>
          <p:cNvPr id="4" name="Picture 3"/>
          <p:cNvPicPr>
            <a:picLocks noChangeAspect="1"/>
          </p:cNvPicPr>
          <p:nvPr/>
        </p:nvPicPr>
        <p:blipFill>
          <a:blip r:embed="rId2"/>
          <a:stretch>
            <a:fillRect/>
          </a:stretch>
        </p:blipFill>
        <p:spPr>
          <a:xfrm>
            <a:off x="7120897" y="2189408"/>
            <a:ext cx="4649586" cy="3897738"/>
          </a:xfrm>
          <a:prstGeom prst="rect">
            <a:avLst/>
          </a:prstGeom>
        </p:spPr>
      </p:pic>
    </p:spTree>
    <p:extLst>
      <p:ext uri="{BB962C8B-B14F-4D97-AF65-F5344CB8AC3E}">
        <p14:creationId xmlns:p14="http://schemas.microsoft.com/office/powerpoint/2010/main" val="2702317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Project overview</a:t>
            </a:r>
          </a:p>
        </p:txBody>
      </p:sp>
      <p:sp>
        <p:nvSpPr>
          <p:cNvPr id="3" name="Content Placeholder 2"/>
          <p:cNvSpPr>
            <a:spLocks noGrp="1"/>
          </p:cNvSpPr>
          <p:nvPr>
            <p:ph idx="1"/>
          </p:nvPr>
        </p:nvSpPr>
        <p:spPr/>
        <p:txBody>
          <a:bodyPr/>
          <a:lstStyle/>
          <a:p>
            <a:pPr marL="0" marR="0" indent="0">
              <a:lnSpc>
                <a:spcPct val="115000"/>
              </a:lnSpc>
              <a:spcBef>
                <a:spcPts val="0"/>
              </a:spcBef>
              <a:spcAft>
                <a:spcPts val="1000"/>
              </a:spcAft>
              <a:buNone/>
            </a:pPr>
            <a:r>
              <a:rPr lang="en-US" dirty="0">
                <a:latin typeface="Calibri" panose="020F0502020204030204" pitchFamily="34" charset="0"/>
                <a:ea typeface="Calibri" panose="020F0502020204030204" pitchFamily="34" charset="0"/>
                <a:cs typeface="Times New Roman" panose="02020603050405020304" pitchFamily="18" charset="0"/>
              </a:rPr>
              <a:t>Your Mission:</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Bef>
                <a:spcPts val="0"/>
              </a:spcBef>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Choose a problem that exists in your community, the nation, or the world which interests you.</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Bef>
                <a:spcPts val="0"/>
              </a:spcBef>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Research causes and solutions for your chosen problem.</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Bef>
                <a:spcPts val="0"/>
              </a:spcBef>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Write a research paper arguing causes of the problem (why the problem is a problem) and a solution (how the problem may be combatted). </a:t>
            </a:r>
            <a:r>
              <a:rPr lang="en-US" b="1" dirty="0">
                <a:latin typeface="Calibri" panose="020F0502020204030204" pitchFamily="34" charset="0"/>
                <a:ea typeface="Calibri" panose="020F0502020204030204" pitchFamily="34" charset="0"/>
                <a:cs typeface="Times New Roman" panose="02020603050405020304" pitchFamily="18" charset="0"/>
              </a:rPr>
              <a:t>Points = 100</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Bef>
                <a:spcPts val="0"/>
              </a:spcBef>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Write a proposal of something that YOU could do to motivate Spring Mills High School students to take action against this problem. </a:t>
            </a:r>
            <a:r>
              <a:rPr lang="en-US" b="1" dirty="0">
                <a:latin typeface="Calibri" panose="020F0502020204030204" pitchFamily="34" charset="0"/>
                <a:ea typeface="Calibri" panose="020F0502020204030204" pitchFamily="34" charset="0"/>
                <a:cs typeface="Times New Roman" panose="02020603050405020304" pitchFamily="18" charset="0"/>
              </a:rPr>
              <a:t>Points = 50</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114300" marR="0" indent="0">
              <a:lnSpc>
                <a:spcPct val="115000"/>
              </a:lnSpc>
              <a:spcBef>
                <a:spcPts val="0"/>
              </a:spcBef>
              <a:spcAft>
                <a:spcPts val="1000"/>
              </a:spcAft>
              <a:buNone/>
            </a:pPr>
            <a:r>
              <a:rPr lang="en-US" dirty="0">
                <a:latin typeface="Calibri" panose="020F0502020204030204" pitchFamily="34" charset="0"/>
                <a:ea typeface="Calibri" panose="020F0502020204030204" pitchFamily="34" charset="0"/>
                <a:cs typeface="Times New Roman" panose="02020603050405020304" pitchFamily="18" charset="0"/>
              </a:rPr>
              <a:t>*These proposals will be read by a committee of teachers and staff, and one will be chosen to be actually implemented here at school.</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153696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t>The Research phase</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92592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17298" y="0"/>
            <a:ext cx="8508526" cy="6858000"/>
          </a:xfrm>
          <a:prstGeom prst="rect">
            <a:avLst/>
          </a:prstGeom>
        </p:spPr>
      </p:pic>
    </p:spTree>
    <p:extLst>
      <p:ext uri="{BB962C8B-B14F-4D97-AF65-F5344CB8AC3E}">
        <p14:creationId xmlns:p14="http://schemas.microsoft.com/office/powerpoint/2010/main" val="3240378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t>The Writing Phase</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06586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Writing a Thesis</a:t>
            </a:r>
          </a:p>
        </p:txBody>
      </p:sp>
      <p:sp>
        <p:nvSpPr>
          <p:cNvPr id="3" name="Content Placeholder 2"/>
          <p:cNvSpPr>
            <a:spLocks noGrp="1"/>
          </p:cNvSpPr>
          <p:nvPr>
            <p:ph idx="1"/>
          </p:nvPr>
        </p:nvSpPr>
        <p:spPr/>
        <p:txBody>
          <a:bodyPr/>
          <a:lstStyle/>
          <a:p>
            <a:r>
              <a:rPr lang="en-US" dirty="0"/>
              <a:t>A thesis is arguable and gives the reader a snapshot of what you claim in your project.</a:t>
            </a:r>
          </a:p>
          <a:p>
            <a:r>
              <a:rPr lang="en-US" sz="3000" b="1" dirty="0"/>
              <a:t>Problem + Location Focus + Cause 1 + Cause 2 + Cause 3</a:t>
            </a:r>
            <a:endParaRPr lang="en-US" sz="3000" dirty="0"/>
          </a:p>
          <a:p>
            <a:pPr>
              <a:lnSpc>
                <a:spcPct val="200000"/>
              </a:lnSpc>
            </a:pPr>
            <a:r>
              <a:rPr lang="en-US" dirty="0"/>
              <a:t>Example:</a:t>
            </a:r>
          </a:p>
          <a:p>
            <a:pPr>
              <a:lnSpc>
                <a:spcPct val="200000"/>
              </a:lnSpc>
            </a:pPr>
            <a:r>
              <a:rPr lang="en-US" dirty="0"/>
              <a:t>World hunger remains a problem in the world today due to generational poverty, corrupt political systems, and a lack of start-up funds for impoverished families.</a:t>
            </a:r>
          </a:p>
        </p:txBody>
      </p:sp>
    </p:spTree>
    <p:extLst>
      <p:ext uri="{BB962C8B-B14F-4D97-AF65-F5344CB8AC3E}">
        <p14:creationId xmlns:p14="http://schemas.microsoft.com/office/powerpoint/2010/main" val="3639725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3236" y="0"/>
            <a:ext cx="11885528" cy="6858000"/>
          </a:xfrm>
          <a:prstGeom prst="rect">
            <a:avLst/>
          </a:prstGeom>
        </p:spPr>
      </p:pic>
    </p:spTree>
    <p:extLst>
      <p:ext uri="{BB962C8B-B14F-4D97-AF65-F5344CB8AC3E}">
        <p14:creationId xmlns:p14="http://schemas.microsoft.com/office/powerpoint/2010/main" val="2112637311"/>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65359"/>
      </a:accent1>
      <a:accent2>
        <a:srgbClr val="ED8428"/>
      </a:accent2>
      <a:accent3>
        <a:srgbClr val="E6C46D"/>
      </a:accent3>
      <a:accent4>
        <a:srgbClr val="969FA7"/>
      </a:accent4>
      <a:accent5>
        <a:srgbClr val="A9C37C"/>
      </a:accent5>
      <a:accent6>
        <a:srgbClr val="5A8071"/>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5D8C9649-FBE1-4B5B-8258-8A170F9843AD}"/>
    </a:ext>
  </a:extLst>
</a:theme>
</file>

<file path=docProps/app.xml><?xml version="1.0" encoding="utf-8"?>
<Properties xmlns="http://schemas.openxmlformats.org/officeDocument/2006/extended-properties" xmlns:vt="http://schemas.openxmlformats.org/officeDocument/2006/docPropsVTypes">
  <Template>TM03457464[[fn=Dividend]]</Template>
  <TotalTime>159</TotalTime>
  <Words>795</Words>
  <Application>Microsoft Office PowerPoint</Application>
  <PresentationFormat>Widescreen</PresentationFormat>
  <Paragraphs>64</Paragraphs>
  <Slides>22</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Calibri</vt:lpstr>
      <vt:lpstr>Courier New</vt:lpstr>
      <vt:lpstr>Gill Sans MT</vt:lpstr>
      <vt:lpstr>Times New Roman</vt:lpstr>
      <vt:lpstr>Wingdings 2</vt:lpstr>
      <vt:lpstr>Dividend</vt:lpstr>
      <vt:lpstr>World Changers</vt:lpstr>
      <vt:lpstr>Why service learning?</vt:lpstr>
      <vt:lpstr>Why Authentic Writing?</vt:lpstr>
      <vt:lpstr>General Project overview</vt:lpstr>
      <vt:lpstr>The Research phase</vt:lpstr>
      <vt:lpstr>PowerPoint Presentation</vt:lpstr>
      <vt:lpstr>The Writing Phase</vt:lpstr>
      <vt:lpstr>Writing a Thesis</vt:lpstr>
      <vt:lpstr>PowerPoint Presentation</vt:lpstr>
      <vt:lpstr>Parts of an introduction…</vt:lpstr>
      <vt:lpstr>Topics Covered in research notes</vt:lpstr>
      <vt:lpstr>Differentiated Final Products in the Writing Phase</vt:lpstr>
      <vt:lpstr>PowerPoint Presentation</vt:lpstr>
      <vt:lpstr>Infographics: Piktochart</vt:lpstr>
      <vt:lpstr>The Proposal Phase</vt:lpstr>
      <vt:lpstr>The Proposal Phase—Brainstorming your Proposal</vt:lpstr>
      <vt:lpstr>Types of Solutions</vt:lpstr>
      <vt:lpstr>PowerPoint Presentation</vt:lpstr>
      <vt:lpstr>PowerPoint Presentation</vt:lpstr>
      <vt:lpstr>Results of the Proposal Phase</vt:lpstr>
      <vt:lpstr>Dr. Jennifer Orlikoff at Spring Mills High School, May 2016</vt:lpstr>
      <vt:lpstr>National Coalition for Homelessness Speakers’ Bureau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Changers</dc:title>
  <dc:creator>Elizabeth Keiper</dc:creator>
  <cp:lastModifiedBy>Jenifer Gearhart</cp:lastModifiedBy>
  <cp:revision>16</cp:revision>
  <dcterms:created xsi:type="dcterms:W3CDTF">2017-03-25T21:35:11Z</dcterms:created>
  <dcterms:modified xsi:type="dcterms:W3CDTF">2017-11-16T00:36:58Z</dcterms:modified>
</cp:coreProperties>
</file>