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5" r:id="rId6"/>
    <p:sldId id="268" r:id="rId7"/>
    <p:sldId id="261" r:id="rId8"/>
    <p:sldId id="262" r:id="rId9"/>
    <p:sldId id="263" r:id="rId10"/>
    <p:sldId id="264" r:id="rId11"/>
    <p:sldId id="269" r:id="rId12"/>
    <p:sldId id="270" r:id="rId13"/>
    <p:sldId id="267" r:id="rId14"/>
    <p:sldId id="271" r:id="rId15"/>
    <p:sldId id="272" r:id="rId16"/>
    <p:sldId id="273" r:id="rId17"/>
    <p:sldId id="274"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12/7/2016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Research Basics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617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Easy Bib</a:t>
            </a:r>
          </a:p>
        </p:txBody>
      </p:sp>
      <p:sp>
        <p:nvSpPr>
          <p:cNvPr id="3" name="Content Placeholder 2"/>
          <p:cNvSpPr>
            <a:spLocks noGrp="1"/>
          </p:cNvSpPr>
          <p:nvPr>
            <p:ph idx="1"/>
          </p:nvPr>
        </p:nvSpPr>
        <p:spPr/>
        <p:txBody>
          <a:bodyPr vert="horz" lIns="45720" tIns="45720" rIns="45720" bIns="45720" rtlCol="0" anchor="t">
            <a:normAutofit/>
          </a:bodyPr>
          <a:lstStyle/>
          <a:p>
            <a:pPr>
              <a:buFont typeface="Wingdings" panose="05000000000000000000" pitchFamily="2" charset="2"/>
              <a:buChar char="q"/>
            </a:pPr>
            <a:r>
              <a:rPr lang="EN-US"/>
              <a:t>Make sure to choose the appropriate category for what you are citing. There are 59 options!</a:t>
            </a:r>
          </a:p>
          <a:p>
            <a:pPr lvl="1">
              <a:buFont typeface="Wingdings" panose="05000000000000000000" pitchFamily="2" charset="2"/>
              <a:buChar char="q"/>
            </a:pPr>
            <a:r>
              <a:rPr lang="EN-US"/>
              <a:t>Most of your sources are probably websites, so use the website tab</a:t>
            </a:r>
          </a:p>
          <a:p>
            <a:pPr>
              <a:buFont typeface="Wingdings" panose="05000000000000000000" pitchFamily="2" charset="2"/>
              <a:buChar char="q"/>
            </a:pPr>
            <a:r>
              <a:rPr lang="EN-US"/>
              <a:t>REMEMBER, if you select an online source that is not a normal article (example, a video, a graph, a picture), make sure to choose the correct option.</a:t>
            </a:r>
          </a:p>
          <a:p>
            <a:pPr>
              <a:buFont typeface="Wingdings" panose="05000000000000000000" pitchFamily="2" charset="2"/>
              <a:buChar char="q"/>
            </a:pPr>
            <a:r>
              <a:rPr lang="EN-US"/>
              <a:t>Although you can copy and paste the URL, I suggest using the “manual cite” option so that you can plug in all of the information from your source card</a:t>
            </a:r>
          </a:p>
          <a:p>
            <a:pPr lvl="1">
              <a:buFont typeface="Wingdings" panose="05000000000000000000" pitchFamily="2" charset="2"/>
              <a:buChar char="q"/>
            </a:pPr>
            <a:r>
              <a:rPr lang="EN-US"/>
              <a:t>Fill out as much information as you can find from your sources</a:t>
            </a:r>
          </a:p>
          <a:p>
            <a:pPr lvl="1">
              <a:buFont typeface="Wingdings" panose="05000000000000000000" pitchFamily="2" charset="2"/>
              <a:buChar char="q"/>
            </a:pPr>
            <a:r>
              <a:rPr lang="EN-US"/>
              <a:t>If you choose to use the quick cite option, make sure that the citation </a:t>
            </a:r>
            <a:r>
              <a:rPr lang="EN-US" err="1"/>
              <a:t>easybib</a:t>
            </a:r>
            <a:r>
              <a:rPr lang="EN-US"/>
              <a:t> gives you is CORRECT.</a:t>
            </a:r>
          </a:p>
        </p:txBody>
      </p:sp>
    </p:spTree>
    <p:extLst>
      <p:ext uri="{BB962C8B-B14F-4D97-AF65-F5344CB8AC3E}">
        <p14:creationId xmlns:p14="http://schemas.microsoft.com/office/powerpoint/2010/main" val="115325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Making bibliography</a:t>
            </a:r>
          </a:p>
        </p:txBody>
      </p:sp>
      <p:sp>
        <p:nvSpPr>
          <p:cNvPr id="3" name="Content Placeholder 2"/>
          <p:cNvSpPr>
            <a:spLocks noGrp="1"/>
          </p:cNvSpPr>
          <p:nvPr>
            <p:ph idx="1"/>
          </p:nvPr>
        </p:nvSpPr>
        <p:spPr/>
        <p:txBody>
          <a:bodyPr/>
          <a:lstStyle/>
          <a:p>
            <a:r>
              <a:rPr lang="en-US" sz="4000" b="1"/>
              <a:t>2 Options:</a:t>
            </a:r>
          </a:p>
          <a:p>
            <a:r>
              <a:rPr lang="en-US"/>
              <a:t>1. Copy and paste each individual citation into word. Makes sure to maintain hanging indent</a:t>
            </a:r>
          </a:p>
          <a:p>
            <a:r>
              <a:rPr lang="en-US"/>
              <a:t>2. Export the bibliography from easybib.com to Word… follow directions on next slide</a:t>
            </a:r>
          </a:p>
        </p:txBody>
      </p:sp>
    </p:spTree>
    <p:extLst>
      <p:ext uri="{BB962C8B-B14F-4D97-AF65-F5344CB8AC3E}">
        <p14:creationId xmlns:p14="http://schemas.microsoft.com/office/powerpoint/2010/main" val="128718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Making a Bibliography</a:t>
            </a:r>
          </a:p>
        </p:txBody>
      </p:sp>
      <p:pic>
        <p:nvPicPr>
          <p:cNvPr id="4" name="Content Placeholder 3"/>
          <p:cNvPicPr>
            <a:picLocks noGrp="1" noChangeAspect="1"/>
          </p:cNvPicPr>
          <p:nvPr>
            <p:ph idx="1"/>
          </p:nvPr>
        </p:nvPicPr>
        <p:blipFill>
          <a:blip r:embed="rId2"/>
          <a:stretch>
            <a:fillRect/>
          </a:stretch>
        </p:blipFill>
        <p:spPr>
          <a:xfrm>
            <a:off x="347730" y="1845698"/>
            <a:ext cx="6889362" cy="4823635"/>
          </a:xfrm>
          <a:prstGeom prst="rect">
            <a:avLst/>
          </a:prstGeom>
        </p:spPr>
      </p:pic>
      <p:sp>
        <p:nvSpPr>
          <p:cNvPr id="5" name="Down Arrow 4"/>
          <p:cNvSpPr/>
          <p:nvPr/>
        </p:nvSpPr>
        <p:spPr>
          <a:xfrm rot="1721899">
            <a:off x="3090930" y="2586919"/>
            <a:ext cx="1146220" cy="1287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8406072">
            <a:off x="3122709" y="2853161"/>
            <a:ext cx="1339403" cy="369332"/>
          </a:xfrm>
          <a:prstGeom prst="rect">
            <a:avLst/>
          </a:prstGeom>
          <a:noFill/>
        </p:spPr>
        <p:txBody>
          <a:bodyPr wrap="square" rtlCol="0">
            <a:spAutoFit/>
          </a:bodyPr>
          <a:lstStyle/>
          <a:p>
            <a:r>
              <a:rPr lang="en-US"/>
              <a:t>Click Here</a:t>
            </a:r>
          </a:p>
        </p:txBody>
      </p:sp>
    </p:spTree>
    <p:extLst>
      <p:ext uri="{BB962C8B-B14F-4D97-AF65-F5344CB8AC3E}">
        <p14:creationId xmlns:p14="http://schemas.microsoft.com/office/powerpoint/2010/main" val="58920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Filling Out Source Cards</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a:t>Include AS MUCH INFORMATION AS POSSIBLE</a:t>
            </a:r>
          </a:p>
          <a:p>
            <a:pPr>
              <a:buFont typeface="Wingdings" panose="05000000000000000000" pitchFamily="2" charset="2"/>
              <a:buChar char="q"/>
            </a:pPr>
            <a:r>
              <a:rPr lang="en-US"/>
              <a:t>Source Title &amp; Article Title are not the same thing . . . Use the right one!</a:t>
            </a:r>
          </a:p>
          <a:p>
            <a:pPr lvl="1">
              <a:buFont typeface="Wingdings" panose="05000000000000000000" pitchFamily="2" charset="2"/>
              <a:buChar char="q"/>
            </a:pPr>
            <a:r>
              <a:rPr lang="en-US"/>
              <a:t>Source Title: Overall source (Time Magazine, New York Post, Purdue)</a:t>
            </a:r>
          </a:p>
          <a:p>
            <a:pPr lvl="1">
              <a:buFont typeface="Wingdings" panose="05000000000000000000" pitchFamily="2" charset="2"/>
              <a:buChar char="q"/>
            </a:pPr>
            <a:r>
              <a:rPr lang="en-US"/>
              <a:t>Article Title: Individual Page (“How Paris affects 2016 elections)</a:t>
            </a:r>
          </a:p>
          <a:p>
            <a:pPr>
              <a:buFont typeface="Wingdings" panose="05000000000000000000" pitchFamily="2" charset="2"/>
              <a:buChar char="q"/>
            </a:pPr>
            <a:r>
              <a:rPr lang="en-US"/>
              <a:t>Date of access and publication date are also different</a:t>
            </a:r>
          </a:p>
          <a:p>
            <a:pPr lvl="1">
              <a:buFont typeface="Wingdings" panose="05000000000000000000" pitchFamily="2" charset="2"/>
              <a:buChar char="q"/>
            </a:pPr>
            <a:r>
              <a:rPr lang="en-US"/>
              <a:t>Date of access: Today’s date</a:t>
            </a:r>
          </a:p>
          <a:p>
            <a:pPr lvl="1">
              <a:buFont typeface="Wingdings" panose="05000000000000000000" pitchFamily="2" charset="2"/>
              <a:buChar char="q"/>
            </a:pPr>
            <a:r>
              <a:rPr lang="en-US"/>
              <a:t>Publication Date: When it is published (should be towards top of the page. If you can’t find this, copyright of the page is acceptable– this should be at the bottom of the page)</a:t>
            </a:r>
          </a:p>
          <a:p>
            <a:pPr>
              <a:buFont typeface="Wingdings" panose="05000000000000000000" pitchFamily="2" charset="2"/>
              <a:buChar char="q"/>
            </a:pPr>
            <a:r>
              <a:rPr lang="en-US"/>
              <a:t>Things you won’t find generally on internet sources</a:t>
            </a:r>
          </a:p>
          <a:p>
            <a:pPr lvl="1">
              <a:buFont typeface="Wingdings" panose="05000000000000000000" pitchFamily="2" charset="2"/>
              <a:buChar char="q"/>
            </a:pPr>
            <a:r>
              <a:rPr lang="en-US"/>
              <a:t>Editor</a:t>
            </a:r>
          </a:p>
          <a:p>
            <a:pPr lvl="1">
              <a:buFont typeface="Wingdings" panose="05000000000000000000" pitchFamily="2" charset="2"/>
              <a:buChar char="q"/>
            </a:pPr>
            <a:r>
              <a:rPr lang="en-US"/>
              <a:t>Place of publication</a:t>
            </a:r>
          </a:p>
          <a:p>
            <a:pPr lvl="1">
              <a:buFont typeface="Wingdings" panose="05000000000000000000" pitchFamily="2" charset="2"/>
              <a:buChar char="q"/>
            </a:pPr>
            <a:r>
              <a:rPr lang="en-US"/>
              <a:t>Volume, </a:t>
            </a:r>
            <a:r>
              <a:rPr lang="en-US" err="1"/>
              <a:t>Pg</a:t>
            </a:r>
            <a:r>
              <a:rPr lang="en-US"/>
              <a:t> # (If this is an online magazine or something that is also published in print, you WILL NEED TO INCLUDE THIS)</a:t>
            </a:r>
          </a:p>
        </p:txBody>
      </p:sp>
    </p:spTree>
    <p:extLst>
      <p:ext uri="{BB962C8B-B14F-4D97-AF65-F5344CB8AC3E}">
        <p14:creationId xmlns:p14="http://schemas.microsoft.com/office/powerpoint/2010/main" val="57280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Citation Review</a:t>
            </a:r>
          </a:p>
        </p:txBody>
      </p:sp>
      <p:sp>
        <p:nvSpPr>
          <p:cNvPr id="3" name="Content Placeholder 2"/>
          <p:cNvSpPr>
            <a:spLocks noGrp="1"/>
          </p:cNvSpPr>
          <p:nvPr>
            <p:ph idx="1"/>
          </p:nvPr>
        </p:nvSpPr>
        <p:spPr/>
        <p:txBody>
          <a:bodyPr/>
          <a:lstStyle/>
          <a:p>
            <a:r>
              <a:rPr lang="en-US"/>
              <a:t>When to cite:</a:t>
            </a:r>
          </a:p>
          <a:p>
            <a:pPr>
              <a:buFont typeface="Wingdings" pitchFamily="2" charset="2"/>
              <a:buChar char="q"/>
            </a:pPr>
            <a:r>
              <a:rPr lang="en-US"/>
              <a:t>After paraphrased information</a:t>
            </a:r>
          </a:p>
          <a:p>
            <a:pPr>
              <a:buFont typeface="Wingdings" pitchFamily="2" charset="2"/>
              <a:buChar char="q"/>
            </a:pPr>
            <a:r>
              <a:rPr lang="en-US"/>
              <a:t>After summarized information</a:t>
            </a:r>
          </a:p>
          <a:p>
            <a:pPr>
              <a:buFont typeface="Wingdings" pitchFamily="2" charset="2"/>
              <a:buChar char="q"/>
            </a:pPr>
            <a:r>
              <a:rPr lang="en-US"/>
              <a:t>After quotations</a:t>
            </a:r>
          </a:p>
          <a:p>
            <a:pPr>
              <a:buFont typeface="Wingdings" pitchFamily="2" charset="2"/>
              <a:buChar char="q"/>
            </a:pPr>
            <a:endParaRPr lang="en-US"/>
          </a:p>
          <a:p>
            <a:pPr marL="0" indent="0">
              <a:buNone/>
            </a:pPr>
            <a:r>
              <a:rPr lang="en-US"/>
              <a:t>Cite any information that is not your own insight or analysis. That means that there should generally be AT LEAST 1 citation per paragraph</a:t>
            </a:r>
          </a:p>
        </p:txBody>
      </p:sp>
    </p:spTree>
    <p:extLst>
      <p:ext uri="{BB962C8B-B14F-4D97-AF65-F5344CB8AC3E}">
        <p14:creationId xmlns:p14="http://schemas.microsoft.com/office/powerpoint/2010/main" val="59109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Citation Review: In text Citations</a:t>
            </a:r>
          </a:p>
        </p:txBody>
      </p:sp>
      <p:sp>
        <p:nvSpPr>
          <p:cNvPr id="3" name="Content Placeholder 2"/>
          <p:cNvSpPr>
            <a:spLocks noGrp="1"/>
          </p:cNvSpPr>
          <p:nvPr>
            <p:ph idx="1"/>
          </p:nvPr>
        </p:nvSpPr>
        <p:spPr/>
        <p:txBody>
          <a:bodyPr/>
          <a:lstStyle/>
          <a:p>
            <a:r>
              <a:rPr lang="en-US"/>
              <a:t>The Basics . . .</a:t>
            </a:r>
          </a:p>
          <a:p>
            <a:pPr>
              <a:buFont typeface="Wingdings" pitchFamily="2" charset="2"/>
              <a:buChar char="q"/>
            </a:pPr>
            <a:r>
              <a:rPr lang="en-US"/>
              <a:t>Cite with Author’s last name 7 &amp; page # (if internet source with no </a:t>
            </a:r>
            <a:r>
              <a:rPr lang="en-US" err="1"/>
              <a:t>pg</a:t>
            </a:r>
            <a:r>
              <a:rPr lang="en-US"/>
              <a:t>, just last name)</a:t>
            </a:r>
          </a:p>
          <a:p>
            <a:pPr lvl="1">
              <a:buFont typeface="Wingdings" pitchFamily="2" charset="2"/>
              <a:buChar char="q"/>
            </a:pPr>
            <a:r>
              <a:rPr lang="en-US"/>
              <a:t>Ex: (Andrews 89)</a:t>
            </a:r>
          </a:p>
          <a:p>
            <a:pPr>
              <a:buFont typeface="Wingdings" pitchFamily="2" charset="2"/>
              <a:buChar char="q"/>
            </a:pPr>
            <a:r>
              <a:rPr lang="en-US"/>
              <a:t>If there is no author, cite with an abbreviated version (generally 2-4 words) of the article title </a:t>
            </a:r>
          </a:p>
          <a:p>
            <a:pPr lvl="1">
              <a:buFont typeface="Wingdings" pitchFamily="2" charset="2"/>
              <a:buChar char="q"/>
            </a:pPr>
            <a:r>
              <a:rPr lang="en-US"/>
              <a:t>Ex: (“Clinton’s Strengths”)</a:t>
            </a:r>
          </a:p>
          <a:p>
            <a:pPr lvl="1">
              <a:buFont typeface="Wingdings" pitchFamily="2" charset="2"/>
              <a:buChar char="q"/>
            </a:pPr>
            <a:r>
              <a:rPr lang="en-US"/>
              <a:t>Make sure that this MATCHES the bibliography– Look at bibliography. What is the first word of the citation? This should be what is in the in text citation</a:t>
            </a:r>
          </a:p>
          <a:p>
            <a:pPr>
              <a:buFont typeface="Wingdings" pitchFamily="2" charset="2"/>
              <a:buChar char="q"/>
            </a:pPr>
            <a:r>
              <a:rPr lang="en-US"/>
              <a:t>PUNCTUATION COMES AFTER CITATION</a:t>
            </a:r>
          </a:p>
        </p:txBody>
      </p:sp>
    </p:spTree>
    <p:extLst>
      <p:ext uri="{BB962C8B-B14F-4D97-AF65-F5344CB8AC3E}">
        <p14:creationId xmlns:p14="http://schemas.microsoft.com/office/powerpoint/2010/main" val="240747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Incorporating quotations</a:t>
            </a:r>
          </a:p>
        </p:txBody>
      </p:sp>
      <p:sp>
        <p:nvSpPr>
          <p:cNvPr id="3" name="Content Placeholder 2"/>
          <p:cNvSpPr>
            <a:spLocks noGrp="1"/>
          </p:cNvSpPr>
          <p:nvPr>
            <p:ph idx="1"/>
          </p:nvPr>
        </p:nvSpPr>
        <p:spPr/>
        <p:txBody>
          <a:bodyPr/>
          <a:lstStyle/>
          <a:p>
            <a:pPr>
              <a:buFont typeface="Wingdings" pitchFamily="2" charset="2"/>
              <a:buChar char="q"/>
            </a:pPr>
            <a:r>
              <a:rPr lang="en-US"/>
              <a:t>NO QUOTE BOMBS</a:t>
            </a:r>
          </a:p>
          <a:p>
            <a:pPr>
              <a:buFont typeface="Wingdings" pitchFamily="2" charset="2"/>
              <a:buChar char="q"/>
            </a:pPr>
            <a:r>
              <a:rPr lang="en-US"/>
              <a:t>You MUST incorporate any quotes into the sentences! </a:t>
            </a:r>
          </a:p>
          <a:p>
            <a:pPr>
              <a:buFont typeface="Wingdings" pitchFamily="2" charset="2"/>
              <a:buChar char="q"/>
            </a:pPr>
            <a:r>
              <a:rPr lang="en-US"/>
              <a:t>Give context before or after the quote:</a:t>
            </a:r>
          </a:p>
          <a:p>
            <a:pPr lvl="1">
              <a:buFont typeface="Wingdings" pitchFamily="2" charset="2"/>
              <a:buChar char="q"/>
            </a:pPr>
            <a:r>
              <a:rPr lang="en-US"/>
              <a:t>Clinton said “  . . .”</a:t>
            </a:r>
          </a:p>
          <a:p>
            <a:pPr>
              <a:buFont typeface="Wingdings" pitchFamily="2" charset="2"/>
              <a:buChar char="q"/>
            </a:pPr>
            <a:r>
              <a:rPr lang="en-US"/>
              <a:t>What if it is a quote from someone other than the author of the article??</a:t>
            </a:r>
          </a:p>
          <a:p>
            <a:pPr lvl="1">
              <a:buFont typeface="Wingdings" pitchFamily="2" charset="2"/>
              <a:buChar char="q"/>
            </a:pPr>
            <a:r>
              <a:rPr lang="en-US"/>
              <a:t>(Clinton </a:t>
            </a:r>
            <a:r>
              <a:rPr lang="en-US" err="1"/>
              <a:t>qtd</a:t>
            </a:r>
            <a:r>
              <a:rPr lang="en-US"/>
              <a:t>. in Richmond)</a:t>
            </a:r>
          </a:p>
          <a:p>
            <a:pPr marL="0" indent="0">
              <a:buNone/>
            </a:pPr>
            <a:endParaRPr lang="en-US"/>
          </a:p>
        </p:txBody>
      </p:sp>
    </p:spTree>
    <p:extLst>
      <p:ext uri="{BB962C8B-B14F-4D97-AF65-F5344CB8AC3E}">
        <p14:creationId xmlns:p14="http://schemas.microsoft.com/office/powerpoint/2010/main" val="62470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Avoiding redundant citations</a:t>
            </a:r>
          </a:p>
        </p:txBody>
      </p:sp>
      <p:sp>
        <p:nvSpPr>
          <p:cNvPr id="3" name="Content Placeholder 2"/>
          <p:cNvSpPr>
            <a:spLocks noGrp="1"/>
          </p:cNvSpPr>
          <p:nvPr>
            <p:ph idx="1"/>
          </p:nvPr>
        </p:nvSpPr>
        <p:spPr/>
        <p:txBody>
          <a:bodyPr/>
          <a:lstStyle/>
          <a:p>
            <a:pPr>
              <a:buFont typeface="Wingdings" pitchFamily="2" charset="2"/>
              <a:buChar char="q"/>
            </a:pPr>
            <a:r>
              <a:rPr lang="en-US"/>
              <a:t>If you are including a quote from your candidate and you already make it clear that it is the candidate speaking, cite with the article title</a:t>
            </a:r>
          </a:p>
          <a:p>
            <a:pPr lvl="1">
              <a:buFont typeface="Wingdings" pitchFamily="2" charset="2"/>
              <a:buChar char="q"/>
            </a:pPr>
            <a:r>
              <a:rPr lang="en-US"/>
              <a:t>Clinton said “ . . .” (“Announcement Speech”)</a:t>
            </a:r>
          </a:p>
          <a:p>
            <a:pPr>
              <a:buFont typeface="Wingdings" pitchFamily="2" charset="2"/>
              <a:buChar char="q"/>
            </a:pPr>
            <a:r>
              <a:rPr lang="en-US"/>
              <a:t>Or . . . Mention the speech in the lead in to the quote. You can avoid a citation entirely</a:t>
            </a:r>
          </a:p>
          <a:p>
            <a:pPr lvl="1">
              <a:buFont typeface="Wingdings" pitchFamily="2" charset="2"/>
              <a:buChar char="q"/>
            </a:pPr>
            <a:r>
              <a:rPr lang="en-US"/>
              <a:t>In her announcement speech, Hillary Clinton said “ . . .”</a:t>
            </a:r>
          </a:p>
        </p:txBody>
      </p:sp>
    </p:spTree>
    <p:extLst>
      <p:ext uri="{BB962C8B-B14F-4D97-AF65-F5344CB8AC3E}">
        <p14:creationId xmlns:p14="http://schemas.microsoft.com/office/powerpoint/2010/main" val="2542533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Formatting of Essay</a:t>
            </a:r>
          </a:p>
        </p:txBody>
      </p:sp>
      <p:sp>
        <p:nvSpPr>
          <p:cNvPr id="6" name="Content Placeholder 5"/>
          <p:cNvSpPr>
            <a:spLocks noGrp="1"/>
          </p:cNvSpPr>
          <p:nvPr>
            <p:ph idx="1"/>
          </p:nvPr>
        </p:nvSpPr>
        <p:spPr/>
        <p:txBody>
          <a:bodyPr/>
          <a:lstStyle/>
          <a:p>
            <a:pPr>
              <a:buFont typeface="Wingdings" pitchFamily="2" charset="2"/>
              <a:buChar char="q"/>
            </a:pPr>
            <a:r>
              <a:rPr lang="en-US"/>
              <a:t>Double Spaced</a:t>
            </a:r>
          </a:p>
          <a:p>
            <a:pPr>
              <a:buFont typeface="Wingdings" pitchFamily="2" charset="2"/>
              <a:buChar char="q"/>
            </a:pPr>
            <a:r>
              <a:rPr lang="en-US"/>
              <a:t>Times New Roman 12 Point font</a:t>
            </a:r>
          </a:p>
          <a:p>
            <a:pPr>
              <a:buFont typeface="Wingdings" pitchFamily="2" charset="2"/>
              <a:buChar char="q"/>
            </a:pPr>
            <a:r>
              <a:rPr lang="en-US"/>
              <a:t>1 inch margins</a:t>
            </a:r>
          </a:p>
          <a:p>
            <a:pPr>
              <a:buFont typeface="Wingdings" pitchFamily="2" charset="2"/>
              <a:buChar char="q"/>
            </a:pPr>
            <a:endParaRPr lang="en-US"/>
          </a:p>
        </p:txBody>
      </p:sp>
    </p:spTree>
    <p:extLst>
      <p:ext uri="{BB962C8B-B14F-4D97-AF65-F5344CB8AC3E}">
        <p14:creationId xmlns:p14="http://schemas.microsoft.com/office/powerpoint/2010/main" val="4090223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things to remember . . .</a:t>
            </a:r>
          </a:p>
        </p:txBody>
      </p:sp>
      <p:sp>
        <p:nvSpPr>
          <p:cNvPr id="3" name="Content Placeholder 2"/>
          <p:cNvSpPr>
            <a:spLocks noGrp="1"/>
          </p:cNvSpPr>
          <p:nvPr>
            <p:ph idx="1"/>
          </p:nvPr>
        </p:nvSpPr>
        <p:spPr/>
        <p:txBody>
          <a:bodyPr vert="horz" lIns="45720" tIns="45720" rIns="45720" bIns="45720" rtlCol="0" anchor="t">
            <a:normAutofit/>
          </a:bodyPr>
          <a:lstStyle/>
          <a:p>
            <a:pPr>
              <a:buFont typeface="Wingdings" pitchFamily="2" charset="2"/>
              <a:buChar char="q"/>
            </a:pPr>
            <a:r>
              <a:rPr lang="EN-US"/>
              <a:t>This is at its heart AN ARGUMENTATIVE essay. Make sure that you are creating and DEFENDING an argument</a:t>
            </a:r>
          </a:p>
          <a:p>
            <a:pPr>
              <a:buFont typeface="Wingdings" pitchFamily="2" charset="2"/>
              <a:buChar char="q"/>
            </a:pPr>
            <a:r>
              <a:rPr lang="EN-US"/>
              <a:t>Do not just summarize information about your issue. EXPLAIN why this information is important to making a change (and why that change is important!)</a:t>
            </a:r>
          </a:p>
          <a:p>
            <a:pPr>
              <a:buFont typeface="Wingdings" pitchFamily="2" charset="2"/>
              <a:buChar char="q"/>
            </a:pPr>
            <a:r>
              <a:rPr lang="EN-US"/>
              <a:t>Make your sources work for you. Your argument is central. The sources should be used to back up your points. Not the other way around</a:t>
            </a:r>
          </a:p>
        </p:txBody>
      </p:sp>
    </p:spTree>
    <p:extLst>
      <p:ext uri="{BB962C8B-B14F-4D97-AF65-F5344CB8AC3E}">
        <p14:creationId xmlns:p14="http://schemas.microsoft.com/office/powerpoint/2010/main" val="133245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Making an outline</a:t>
            </a:r>
          </a:p>
        </p:txBody>
      </p:sp>
      <p:sp>
        <p:nvSpPr>
          <p:cNvPr id="3" name="Content Placeholder 2"/>
          <p:cNvSpPr>
            <a:spLocks noGrp="1"/>
          </p:cNvSpPr>
          <p:nvPr>
            <p:ph idx="1"/>
          </p:nvPr>
        </p:nvSpPr>
        <p:spPr/>
        <p:txBody>
          <a:bodyPr/>
          <a:lstStyle/>
          <a:p>
            <a:r>
              <a:rPr lang="en-US"/>
              <a:t>Using Word:</a:t>
            </a:r>
          </a:p>
          <a:p>
            <a:pPr lvl="1"/>
            <a:r>
              <a:rPr lang="en-US"/>
              <a:t>Type I. (Capital “I” period space), hit enter</a:t>
            </a:r>
          </a:p>
          <a:p>
            <a:pPr lvl="2"/>
            <a:r>
              <a:rPr lang="en-US"/>
              <a:t>This will create automatic formatting in Word for an outline</a:t>
            </a:r>
          </a:p>
          <a:p>
            <a:pPr lvl="1"/>
            <a:r>
              <a:rPr lang="en-US"/>
              <a:t>Hitting Enter will set up the next section of the outline (II)</a:t>
            </a:r>
          </a:p>
          <a:p>
            <a:pPr lvl="1"/>
            <a:r>
              <a:rPr lang="en-US"/>
              <a:t>To create </a:t>
            </a:r>
            <a:r>
              <a:rPr lang="en-US" err="1"/>
              <a:t>subpoints</a:t>
            </a:r>
            <a:r>
              <a:rPr lang="en-US"/>
              <a:t> (a, b, c, d </a:t>
            </a:r>
            <a:r>
              <a:rPr lang="en-US" err="1"/>
              <a:t>etc</a:t>
            </a:r>
            <a:r>
              <a:rPr lang="en-US"/>
              <a:t>). Hit tab after hitting Enter. </a:t>
            </a:r>
          </a:p>
          <a:p>
            <a:pPr lvl="1"/>
            <a:r>
              <a:rPr lang="en-US"/>
              <a:t>To go back, hold shift and tab at the same time</a:t>
            </a:r>
          </a:p>
          <a:p>
            <a:pPr lvl="1"/>
            <a:r>
              <a:rPr lang="en-US"/>
              <a:t>Your outline should look something like what is on the next slide  . . . </a:t>
            </a:r>
          </a:p>
          <a:p>
            <a:pPr lvl="1"/>
            <a:endParaRPr lang="en-US"/>
          </a:p>
          <a:p>
            <a:pPr marL="128016" lvl="1" indent="0">
              <a:buNone/>
            </a:pPr>
            <a:r>
              <a:rPr lang="en-US"/>
              <a:t>* You do not have to use Word. You may use OneNote or a similar tool. But, your outline must be organized and DETAILED</a:t>
            </a:r>
          </a:p>
        </p:txBody>
      </p:sp>
    </p:spTree>
    <p:extLst>
      <p:ext uri="{BB962C8B-B14F-4D97-AF65-F5344CB8AC3E}">
        <p14:creationId xmlns:p14="http://schemas.microsoft.com/office/powerpoint/2010/main" val="252911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520" y="160213"/>
            <a:ext cx="9720072" cy="1499616"/>
          </a:xfrm>
        </p:spPr>
        <p:txBody>
          <a:bodyPr/>
          <a:lstStyle/>
          <a:p>
            <a:r>
              <a:rPr lang="en-US"/>
              <a:t>Using </a:t>
            </a:r>
            <a:r>
              <a:rPr lang="en-US" err="1"/>
              <a:t>EbSCo</a:t>
            </a:r>
            <a:endParaRPr lang="en-US"/>
          </a:p>
        </p:txBody>
      </p:sp>
      <p:pic>
        <p:nvPicPr>
          <p:cNvPr id="4" name="Content Placeholder 3"/>
          <p:cNvPicPr>
            <a:picLocks noGrp="1" noChangeAspect="1"/>
          </p:cNvPicPr>
          <p:nvPr>
            <p:ph idx="1"/>
          </p:nvPr>
        </p:nvPicPr>
        <p:blipFill>
          <a:blip r:embed="rId2"/>
          <a:stretch>
            <a:fillRect/>
          </a:stretch>
        </p:blipFill>
        <p:spPr>
          <a:xfrm>
            <a:off x="798490" y="1335024"/>
            <a:ext cx="7108299" cy="5467134"/>
          </a:xfrm>
          <a:prstGeom prst="rect">
            <a:avLst/>
          </a:prstGeom>
        </p:spPr>
      </p:pic>
    </p:spTree>
    <p:extLst>
      <p:ext uri="{BB962C8B-B14F-4D97-AF65-F5344CB8AC3E}">
        <p14:creationId xmlns:p14="http://schemas.microsoft.com/office/powerpoint/2010/main" val="128113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85586" y="1210614"/>
            <a:ext cx="11377382" cy="4358337"/>
          </a:xfrm>
          <a:prstGeom prst="rect">
            <a:avLst/>
          </a:prstGeom>
        </p:spPr>
      </p:pic>
    </p:spTree>
    <p:extLst>
      <p:ext uri="{BB962C8B-B14F-4D97-AF65-F5344CB8AC3E}">
        <p14:creationId xmlns:p14="http://schemas.microsoft.com/office/powerpoint/2010/main" val="150679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Cite </a:t>
            </a:r>
            <a:r>
              <a:rPr lang="en-US" err="1"/>
              <a:t>Ebsco</a:t>
            </a:r>
            <a:r>
              <a:rPr lang="en-US"/>
              <a:t> Sources . . .</a:t>
            </a:r>
          </a:p>
        </p:txBody>
      </p:sp>
      <p:sp>
        <p:nvSpPr>
          <p:cNvPr id="3" name="Content Placeholder 2"/>
          <p:cNvSpPr>
            <a:spLocks noGrp="1"/>
          </p:cNvSpPr>
          <p:nvPr>
            <p:ph idx="1"/>
          </p:nvPr>
        </p:nvSpPr>
        <p:spPr>
          <a:xfrm>
            <a:off x="774001" y="1835240"/>
            <a:ext cx="9720073" cy="4023360"/>
          </a:xfrm>
        </p:spPr>
        <p:txBody>
          <a:bodyPr/>
          <a:lstStyle/>
          <a:p>
            <a:r>
              <a:rPr lang="en-US" err="1"/>
              <a:t>Ebsco</a:t>
            </a:r>
            <a:r>
              <a:rPr lang="en-US"/>
              <a:t> makes it easy to cite the sources you find there . . .</a:t>
            </a:r>
          </a:p>
        </p:txBody>
      </p:sp>
      <p:pic>
        <p:nvPicPr>
          <p:cNvPr id="4" name="Picture 3"/>
          <p:cNvPicPr>
            <a:picLocks noChangeAspect="1"/>
          </p:cNvPicPr>
          <p:nvPr/>
        </p:nvPicPr>
        <p:blipFill>
          <a:blip r:embed="rId2"/>
          <a:stretch>
            <a:fillRect/>
          </a:stretch>
        </p:blipFill>
        <p:spPr>
          <a:xfrm>
            <a:off x="774001" y="2323764"/>
            <a:ext cx="10220325" cy="4219575"/>
          </a:xfrm>
          <a:prstGeom prst="rect">
            <a:avLst/>
          </a:prstGeom>
        </p:spPr>
      </p:pic>
      <p:sp>
        <p:nvSpPr>
          <p:cNvPr id="5" name="Down Arrow 4"/>
          <p:cNvSpPr/>
          <p:nvPr/>
        </p:nvSpPr>
        <p:spPr>
          <a:xfrm rot="2360550">
            <a:off x="10496669" y="2951850"/>
            <a:ext cx="788438" cy="1526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8941654">
            <a:off x="10279141" y="3530439"/>
            <a:ext cx="1223493" cy="369332"/>
          </a:xfrm>
          <a:prstGeom prst="rect">
            <a:avLst/>
          </a:prstGeom>
          <a:noFill/>
        </p:spPr>
        <p:txBody>
          <a:bodyPr wrap="square" rtlCol="0">
            <a:spAutoFit/>
          </a:bodyPr>
          <a:lstStyle/>
          <a:p>
            <a:r>
              <a:rPr lang="en-US"/>
              <a:t>Click Here</a:t>
            </a:r>
          </a:p>
        </p:txBody>
      </p:sp>
    </p:spTree>
    <p:extLst>
      <p:ext uri="{BB962C8B-B14F-4D97-AF65-F5344CB8AC3E}">
        <p14:creationId xmlns:p14="http://schemas.microsoft.com/office/powerpoint/2010/main" val="369439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Cite </a:t>
            </a:r>
            <a:r>
              <a:rPr lang="en-US" err="1"/>
              <a:t>Ebsco</a:t>
            </a:r>
            <a:r>
              <a:rPr lang="en-US"/>
              <a:t> Sources</a:t>
            </a:r>
          </a:p>
        </p:txBody>
      </p:sp>
      <p:sp>
        <p:nvSpPr>
          <p:cNvPr id="3" name="Content Placeholder 2"/>
          <p:cNvSpPr>
            <a:spLocks noGrp="1"/>
          </p:cNvSpPr>
          <p:nvPr>
            <p:ph idx="1"/>
          </p:nvPr>
        </p:nvSpPr>
        <p:spPr/>
        <p:txBody>
          <a:bodyPr/>
          <a:lstStyle/>
          <a:p>
            <a:r>
              <a:rPr lang="en-US"/>
              <a:t>Make sure to select the MLA citation. Copy and paste it into your bibliography. Make sure to keep the hanging indent formatting!</a:t>
            </a:r>
          </a:p>
          <a:p>
            <a:endParaRPr lang="en-US"/>
          </a:p>
        </p:txBody>
      </p:sp>
      <p:pic>
        <p:nvPicPr>
          <p:cNvPr id="4" name="Picture 3"/>
          <p:cNvPicPr>
            <a:picLocks noChangeAspect="1"/>
          </p:cNvPicPr>
          <p:nvPr/>
        </p:nvPicPr>
        <p:blipFill>
          <a:blip r:embed="rId2"/>
          <a:stretch>
            <a:fillRect/>
          </a:stretch>
        </p:blipFill>
        <p:spPr>
          <a:xfrm>
            <a:off x="681507" y="3013710"/>
            <a:ext cx="10210800" cy="3295650"/>
          </a:xfrm>
          <a:prstGeom prst="rect">
            <a:avLst/>
          </a:prstGeom>
        </p:spPr>
      </p:pic>
      <p:sp>
        <p:nvSpPr>
          <p:cNvPr id="5" name="Down Arrow 4"/>
          <p:cNvSpPr/>
          <p:nvPr/>
        </p:nvSpPr>
        <p:spPr>
          <a:xfrm rot="19444452">
            <a:off x="415229" y="3243086"/>
            <a:ext cx="1171978" cy="1927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22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67425"/>
            <a:ext cx="9720073" cy="6690575"/>
          </a:xfrm>
        </p:spPr>
        <p:txBody>
          <a:bodyPr>
            <a:normAutofit fontScale="32500" lnSpcReduction="20000"/>
          </a:bodyPr>
          <a:lstStyle/>
          <a:p>
            <a:r>
              <a:rPr lang="en-US" sz="2400"/>
              <a:t> </a:t>
            </a:r>
          </a:p>
          <a:p>
            <a:r>
              <a:rPr lang="en-US" sz="2400"/>
              <a:t> </a:t>
            </a:r>
          </a:p>
          <a:p>
            <a:pPr lvl="0"/>
            <a:r>
              <a:rPr lang="en-US" sz="4900"/>
              <a:t>Remember you can’t believe EVERYTHING you read, especially online.</a:t>
            </a:r>
          </a:p>
          <a:p>
            <a:pPr lvl="0"/>
            <a:r>
              <a:rPr lang="en-US" sz="4900"/>
              <a:t>Make sure to use the following tips before you use ANY source.</a:t>
            </a:r>
          </a:p>
          <a:p>
            <a:pPr lvl="0"/>
            <a:endParaRPr lang="en-US" sz="4900"/>
          </a:p>
          <a:p>
            <a:pPr lvl="1"/>
            <a:r>
              <a:rPr lang="en-US" sz="4900" b="1"/>
              <a:t>Authority: </a:t>
            </a:r>
            <a:endParaRPr lang="en-US" sz="4900"/>
          </a:p>
          <a:p>
            <a:pPr lvl="2"/>
            <a:br>
              <a:rPr lang="en-US" sz="4900"/>
            </a:br>
            <a:r>
              <a:rPr lang="en-US" sz="4900"/>
              <a:t>Who says? Know your author!</a:t>
            </a:r>
          </a:p>
          <a:p>
            <a:pPr lvl="2"/>
            <a:r>
              <a:rPr lang="en-US" sz="4900"/>
              <a:t>WHO created this information and WHY?</a:t>
            </a:r>
          </a:p>
          <a:p>
            <a:pPr lvl="2"/>
            <a:r>
              <a:rPr lang="en-US" sz="4900"/>
              <a:t>Do you recognize the author and their work?</a:t>
            </a:r>
          </a:p>
          <a:p>
            <a:pPr lvl="2"/>
            <a:r>
              <a:rPr lang="en-US" sz="4900"/>
              <a:t>How does the author back up their points? Do they provide their sources?</a:t>
            </a:r>
          </a:p>
          <a:p>
            <a:pPr lvl="2"/>
            <a:r>
              <a:rPr lang="en-US" sz="4900"/>
              <a:t>Does the author acknowledge other viewpoints/ theories?</a:t>
            </a:r>
          </a:p>
          <a:p>
            <a:pPr lvl="1"/>
            <a:br>
              <a:rPr lang="en-US" sz="4900"/>
            </a:br>
            <a:r>
              <a:rPr lang="en-US" sz="4900" b="1"/>
              <a:t>Objectivity:</a:t>
            </a:r>
            <a:endParaRPr lang="en-US" sz="4900"/>
          </a:p>
          <a:p>
            <a:pPr lvl="2"/>
            <a:br>
              <a:rPr lang="en-US" sz="4900"/>
            </a:br>
            <a:r>
              <a:rPr lang="en-US" sz="4900"/>
              <a:t> What is the bias of the information?</a:t>
            </a:r>
          </a:p>
          <a:p>
            <a:pPr lvl="2"/>
            <a:r>
              <a:rPr lang="en-US" sz="4900"/>
              <a:t>Is the information fact or opinion?</a:t>
            </a:r>
          </a:p>
          <a:p>
            <a:pPr lvl="2"/>
            <a:r>
              <a:rPr lang="en-US" sz="4900"/>
              <a:t>Is the source one sided?</a:t>
            </a:r>
          </a:p>
          <a:p>
            <a:pPr lvl="2"/>
            <a:r>
              <a:rPr lang="en-US" sz="4900"/>
              <a:t>Who sponsors the site? What influence might they have?</a:t>
            </a:r>
          </a:p>
          <a:p>
            <a:pPr lvl="2"/>
            <a:r>
              <a:rPr lang="en-US" sz="4900"/>
              <a:t>Is the information meant for entertainment: humor/parody/satire?</a:t>
            </a:r>
          </a:p>
          <a:p>
            <a:pPr lvl="1"/>
            <a:br>
              <a:rPr lang="en-US" sz="4900"/>
            </a:br>
            <a:r>
              <a:rPr lang="en-US" sz="4900" b="1"/>
              <a:t>Authenticity/ Reliability: </a:t>
            </a:r>
            <a:endParaRPr lang="en-US" sz="4900"/>
          </a:p>
          <a:p>
            <a:pPr lvl="2"/>
            <a:r>
              <a:rPr lang="en-US" sz="4900"/>
              <a:t>Who else has reviewed the information?</a:t>
            </a:r>
          </a:p>
          <a:p>
            <a:pPr lvl="2"/>
            <a:r>
              <a:rPr lang="en-US" sz="4900"/>
              <a:t>Are sources given for where the information was gathered?</a:t>
            </a:r>
          </a:p>
          <a:p>
            <a:pPr lvl="2"/>
            <a:r>
              <a:rPr lang="en-US" sz="4900"/>
              <a:t>Are sources trustworthy?</a:t>
            </a:r>
          </a:p>
          <a:p>
            <a:endParaRPr lang="en-US"/>
          </a:p>
        </p:txBody>
      </p:sp>
    </p:spTree>
    <p:extLst>
      <p:ext uri="{BB962C8B-B14F-4D97-AF65-F5344CB8AC3E}">
        <p14:creationId xmlns:p14="http://schemas.microsoft.com/office/powerpoint/2010/main" val="113708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043189"/>
            <a:ext cx="9720073" cy="5266171"/>
          </a:xfrm>
        </p:spPr>
        <p:txBody>
          <a:bodyPr>
            <a:normAutofit fontScale="70000" lnSpcReduction="20000"/>
          </a:bodyPr>
          <a:lstStyle/>
          <a:p>
            <a:pPr lvl="0"/>
            <a:r>
              <a:rPr lang="en-US" sz="4900" b="1"/>
              <a:t>Evaluating Resources</a:t>
            </a:r>
            <a:endParaRPr lang="en-US" sz="4900"/>
          </a:p>
          <a:p>
            <a:pPr lvl="1"/>
            <a:r>
              <a:rPr lang="en-US" sz="4900"/>
              <a:t>URL’s and their meanings:</a:t>
            </a:r>
          </a:p>
          <a:p>
            <a:pPr lvl="2"/>
            <a:r>
              <a:rPr lang="en-US" sz="4900" b="1"/>
              <a:t>.</a:t>
            </a:r>
            <a:r>
              <a:rPr lang="en-US" sz="4900" b="1" err="1"/>
              <a:t>gov</a:t>
            </a:r>
            <a:r>
              <a:rPr lang="en-US" sz="4900" b="1"/>
              <a:t>: posted by gov’t group or agency</a:t>
            </a:r>
            <a:endParaRPr lang="en-US" sz="4900"/>
          </a:p>
          <a:p>
            <a:pPr lvl="2"/>
            <a:r>
              <a:rPr lang="en-US" sz="4900" b="1"/>
              <a:t>.</a:t>
            </a:r>
            <a:r>
              <a:rPr lang="en-US" sz="4900" b="1" err="1"/>
              <a:t>edu</a:t>
            </a:r>
            <a:r>
              <a:rPr lang="en-US" sz="4900" b="1"/>
              <a:t>: educational </a:t>
            </a:r>
            <a:endParaRPr lang="en-US" sz="4900"/>
          </a:p>
          <a:p>
            <a:pPr lvl="2"/>
            <a:r>
              <a:rPr lang="en-US" sz="4900"/>
              <a:t>.org: nonprofit organization (Who sponsors the site? What is the bias?)</a:t>
            </a:r>
          </a:p>
          <a:p>
            <a:pPr lvl="2"/>
            <a:r>
              <a:rPr lang="en-US" sz="4900"/>
              <a:t>.com: business/generic site. </a:t>
            </a:r>
          </a:p>
          <a:p>
            <a:pPr lvl="2"/>
            <a:r>
              <a:rPr lang="en-US" sz="4900" err="1"/>
              <a:t>.net</a:t>
            </a:r>
            <a:r>
              <a:rPr lang="en-US" sz="4900"/>
              <a:t>: variety of org. offering services.</a:t>
            </a:r>
          </a:p>
          <a:p>
            <a:pPr lvl="1"/>
            <a:r>
              <a:rPr lang="en-US" sz="4900" b="1"/>
              <a:t>Timeliness</a:t>
            </a:r>
            <a:endParaRPr lang="en-US" sz="4900"/>
          </a:p>
          <a:p>
            <a:pPr lvl="2"/>
            <a:r>
              <a:rPr lang="en-US" sz="4900"/>
              <a:t>When was the site last updated?</a:t>
            </a:r>
          </a:p>
          <a:p>
            <a:pPr lvl="2"/>
            <a:r>
              <a:rPr lang="en-US" sz="4900"/>
              <a:t>Are links/ sources updated?</a:t>
            </a:r>
          </a:p>
          <a:p>
            <a:pPr lvl="2"/>
            <a:r>
              <a:rPr lang="en-US" sz="4900"/>
              <a:t>Is the information current?</a:t>
            </a:r>
          </a:p>
          <a:p>
            <a:endParaRPr lang="en-US"/>
          </a:p>
        </p:txBody>
      </p:sp>
    </p:spTree>
    <p:extLst>
      <p:ext uri="{BB962C8B-B14F-4D97-AF65-F5344CB8AC3E}">
        <p14:creationId xmlns:p14="http://schemas.microsoft.com/office/powerpoint/2010/main" val="58992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a:t>
            </a:r>
            <a:r>
              <a:rPr lang="en-US" err="1"/>
              <a:t>Easybib</a:t>
            </a:r>
            <a:endParaRPr lang="en-US"/>
          </a:p>
        </p:txBody>
      </p:sp>
      <p:sp>
        <p:nvSpPr>
          <p:cNvPr id="3" name="Content Placeholder 2"/>
          <p:cNvSpPr>
            <a:spLocks noGrp="1"/>
          </p:cNvSpPr>
          <p:nvPr>
            <p:ph idx="1"/>
          </p:nvPr>
        </p:nvSpPr>
        <p:spPr>
          <a:xfrm>
            <a:off x="573367" y="1693572"/>
            <a:ext cx="9720073" cy="4023360"/>
          </a:xfrm>
        </p:spPr>
        <p:txBody>
          <a:bodyPr/>
          <a:lstStyle/>
          <a:p>
            <a:r>
              <a:rPr lang="en-US"/>
              <a:t>Go to: easybib.com</a:t>
            </a:r>
          </a:p>
          <a:p>
            <a:endParaRPr lang="en-US"/>
          </a:p>
          <a:p>
            <a:endParaRPr lang="en-US"/>
          </a:p>
          <a:p>
            <a:endParaRPr lang="en-US"/>
          </a:p>
        </p:txBody>
      </p:sp>
      <p:pic>
        <p:nvPicPr>
          <p:cNvPr id="4" name="Picture 3"/>
          <p:cNvPicPr>
            <a:picLocks noChangeAspect="1"/>
          </p:cNvPicPr>
          <p:nvPr/>
        </p:nvPicPr>
        <p:blipFill>
          <a:blip r:embed="rId2"/>
          <a:stretch>
            <a:fillRect/>
          </a:stretch>
        </p:blipFill>
        <p:spPr>
          <a:xfrm>
            <a:off x="908564" y="2084832"/>
            <a:ext cx="10220325" cy="4238625"/>
          </a:xfrm>
          <a:prstGeom prst="rect">
            <a:avLst/>
          </a:prstGeom>
        </p:spPr>
      </p:pic>
      <p:sp>
        <p:nvSpPr>
          <p:cNvPr id="5" name="Up Arrow 4"/>
          <p:cNvSpPr/>
          <p:nvPr/>
        </p:nvSpPr>
        <p:spPr>
          <a:xfrm rot="7339225">
            <a:off x="731709" y="3858160"/>
            <a:ext cx="1157050" cy="2536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2022335">
            <a:off x="476455" y="4941793"/>
            <a:ext cx="1435737" cy="369332"/>
          </a:xfrm>
          <a:prstGeom prst="rect">
            <a:avLst/>
          </a:prstGeom>
          <a:noFill/>
        </p:spPr>
        <p:txBody>
          <a:bodyPr wrap="square" rtlCol="0">
            <a:spAutoFit/>
          </a:bodyPr>
          <a:lstStyle/>
          <a:p>
            <a:r>
              <a:rPr lang="en-US"/>
              <a:t>Click Here</a:t>
            </a:r>
          </a:p>
        </p:txBody>
      </p:sp>
    </p:spTree>
    <p:extLst>
      <p:ext uri="{BB962C8B-B14F-4D97-AF65-F5344CB8AC3E}">
        <p14:creationId xmlns:p14="http://schemas.microsoft.com/office/powerpoint/2010/main" val="4292956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0</TotalTime>
  <Words>929</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Tw Cen MT</vt:lpstr>
      <vt:lpstr>Tw Cen MT Condensed</vt:lpstr>
      <vt:lpstr>Wingdings</vt:lpstr>
      <vt:lpstr>Wingdings 3</vt:lpstr>
      <vt:lpstr>Integral</vt:lpstr>
      <vt:lpstr>Research Basics</vt:lpstr>
      <vt:lpstr>Making an outline</vt:lpstr>
      <vt:lpstr>Using EbSCo</vt:lpstr>
      <vt:lpstr>PowerPoint Presentation</vt:lpstr>
      <vt:lpstr>Cite Ebsco Sources . . .</vt:lpstr>
      <vt:lpstr>Cite Ebsco Sources</vt:lpstr>
      <vt:lpstr>PowerPoint Presentation</vt:lpstr>
      <vt:lpstr>PowerPoint Presentation</vt:lpstr>
      <vt:lpstr>Using Easybib</vt:lpstr>
      <vt:lpstr>Using Easy Bib</vt:lpstr>
      <vt:lpstr>Making bibliography</vt:lpstr>
      <vt:lpstr>Making a Bibliography</vt:lpstr>
      <vt:lpstr>Filling Out Source Cards</vt:lpstr>
      <vt:lpstr>Citation Review</vt:lpstr>
      <vt:lpstr>Citation Review: In text Citations</vt:lpstr>
      <vt:lpstr>Incorporating quotations</vt:lpstr>
      <vt:lpstr>Avoiding redundant citations</vt:lpstr>
      <vt:lpstr>Formatting of Essay</vt:lpstr>
      <vt:lpstr>Final things to remember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Basics</dc:title>
  <dc:creator>Jenifer</dc:creator>
  <cp:lastModifiedBy>Jenifer Gearhart</cp:lastModifiedBy>
  <cp:revision>2</cp:revision>
  <dcterms:modified xsi:type="dcterms:W3CDTF">2016-12-07T17:32:07Z</dcterms:modified>
</cp:coreProperties>
</file>