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63" r:id="rId13"/>
    <p:sldId id="261" r:id="rId14"/>
    <p:sldId id="262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4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4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3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0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9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3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6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output/19095298-emily-bethel-advocacy-infographic" TargetMode="External"/><Relationship Id="rId2" Type="http://schemas.openxmlformats.org/officeDocument/2006/relationships/hyperlink" Target="https://magic.piktochart.com/output/10102695-into-the-mind-of-bernie-sand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gic.piktochart.com/output/19094317-emma-reyme-wage-gap-copy" TargetMode="External"/><Relationship Id="rId4" Type="http://schemas.openxmlformats.org/officeDocument/2006/relationships/hyperlink" Target="https://magic.piktochart.com/output/19067273-what-it-takes-to-lear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el.ly/" TargetMode="External"/><Relationship Id="rId2" Type="http://schemas.openxmlformats.org/officeDocument/2006/relationships/hyperlink" Target="https://piktochar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enngage.com/" TargetMode="External"/><Relationship Id="rId4" Type="http://schemas.openxmlformats.org/officeDocument/2006/relationships/hyperlink" Target="https://www.canva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earhartclass.weebly.com/bcs-geek-week-2017-infographic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749" y="1598426"/>
            <a:ext cx="8679915" cy="1748729"/>
          </a:xfrm>
        </p:spPr>
        <p:txBody>
          <a:bodyPr/>
          <a:lstStyle/>
          <a:p>
            <a:r>
              <a:rPr lang="en-US" dirty="0"/>
              <a:t>Infographics in the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749" y="3641222"/>
            <a:ext cx="8673427" cy="13225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Jeni Gearhart</a:t>
            </a:r>
          </a:p>
          <a:p>
            <a:r>
              <a:rPr lang="en-US" dirty="0"/>
              <a:t>Hedgesville High School</a:t>
            </a:r>
          </a:p>
          <a:p>
            <a:r>
              <a:rPr lang="en-US" dirty="0">
                <a:solidFill>
                  <a:schemeClr val="bg1"/>
                </a:solidFill>
              </a:rPr>
              <a:t>jgearhart@k12.wv.us</a:t>
            </a:r>
          </a:p>
          <a:p>
            <a:r>
              <a:rPr lang="en-US" dirty="0"/>
              <a:t>@MsGearhart11</a:t>
            </a:r>
          </a:p>
        </p:txBody>
      </p:sp>
    </p:spTree>
    <p:extLst>
      <p:ext uri="{BB962C8B-B14F-4D97-AF65-F5344CB8AC3E}">
        <p14:creationId xmlns:p14="http://schemas.microsoft.com/office/powerpoint/2010/main" val="8504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603513"/>
            <a:ext cx="4134677" cy="320285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Theme/Character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Students visually display Character Knowledge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10540" y="109203"/>
            <a:ext cx="7381460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10</a:t>
            </a:r>
            <a:r>
              <a:rPr lang="en-US" sz="2400" baseline="30000" dirty="0">
                <a:solidFill>
                  <a:schemeClr val="accent1"/>
                </a:solidFill>
              </a:rPr>
              <a:t>th</a:t>
            </a:r>
            <a:r>
              <a:rPr lang="en-US" sz="2400" dirty="0">
                <a:solidFill>
                  <a:schemeClr val="accent1"/>
                </a:solidFill>
              </a:rPr>
              <a:t> Grade novel </a:t>
            </a:r>
            <a:r>
              <a:rPr lang="en-US" sz="2400" i="1" dirty="0">
                <a:solidFill>
                  <a:schemeClr val="accent1"/>
                </a:solidFill>
              </a:rPr>
              <a:t>To Kill a Mockingbird </a:t>
            </a:r>
            <a:r>
              <a:rPr lang="en-US" sz="2400" dirty="0">
                <a:solidFill>
                  <a:schemeClr val="accent1"/>
                </a:solidFill>
              </a:rPr>
              <a:t>(Low Tech)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382" y="609600"/>
            <a:ext cx="5223506" cy="306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990" y="3819485"/>
            <a:ext cx="5820603" cy="33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762539"/>
            <a:ext cx="4134677" cy="30438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Research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Display data and research</a:t>
            </a:r>
            <a:br>
              <a:rPr lang="en-US" dirty="0"/>
            </a:br>
            <a:r>
              <a:rPr lang="en-US" dirty="0"/>
              <a:t> (after formal research paper)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10540" y="109203"/>
            <a:ext cx="7381460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AP Lang: 2016 Presidential Candidate Research Paper &amp; 2017 Advocacy Editorial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4" y="1523380"/>
            <a:ext cx="7375320" cy="446660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42329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Into the Mind of Bernie Sanders</a:t>
            </a:r>
            <a:r>
              <a:rPr lang="en-US" dirty="0"/>
              <a:t> (2016 election project- AP Lang)</a:t>
            </a:r>
          </a:p>
          <a:p>
            <a:r>
              <a:rPr lang="en-US" dirty="0">
                <a:hlinkClick r:id="rId3"/>
              </a:rPr>
              <a:t>The Problem with Food </a:t>
            </a:r>
            <a:r>
              <a:rPr lang="en-US" dirty="0"/>
              <a:t>(2017 Advocacy Project- AP Lang)</a:t>
            </a:r>
          </a:p>
          <a:p>
            <a:r>
              <a:rPr lang="en-US" dirty="0">
                <a:hlinkClick r:id="rId4"/>
              </a:rPr>
              <a:t>What it Takes to Learn </a:t>
            </a:r>
            <a:r>
              <a:rPr lang="en-US" dirty="0"/>
              <a:t>(2017 Advocacy Project-AP Lang)</a:t>
            </a:r>
          </a:p>
          <a:p>
            <a:r>
              <a:rPr lang="en-US" dirty="0">
                <a:hlinkClick r:id="rId5"/>
              </a:rPr>
              <a:t>Where’s Her Money? </a:t>
            </a:r>
            <a:r>
              <a:rPr lang="en-US" dirty="0"/>
              <a:t>(2017 Advocacy Project- AP Lang)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8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infographics?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 much learning! Standard-wise, it targets understanding and evaluation of informational argument, research, and use of technology.</a:t>
            </a:r>
          </a:p>
          <a:p>
            <a:r>
              <a:rPr lang="en-US" sz="2400" dirty="0"/>
              <a:t>It is real life. These infographics look professional. Students encounter things like this every day and now they know how to interpret and evaluate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6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Piktochart</a:t>
            </a:r>
            <a:endParaRPr lang="en-US" sz="2400" dirty="0"/>
          </a:p>
          <a:p>
            <a:pPr lvl="1"/>
            <a:r>
              <a:rPr lang="en-US" sz="2200" dirty="0">
                <a:hlinkClick r:id="rId2"/>
              </a:rPr>
              <a:t>https://piktochart.com/</a:t>
            </a:r>
            <a:r>
              <a:rPr lang="en-US" sz="2200" dirty="0"/>
              <a:t> </a:t>
            </a:r>
          </a:p>
          <a:p>
            <a:r>
              <a:rPr lang="en-US" sz="2400" dirty="0"/>
              <a:t>Easel.ly </a:t>
            </a:r>
          </a:p>
          <a:p>
            <a:pPr lvl="1"/>
            <a:r>
              <a:rPr lang="en-US" sz="2200" dirty="0">
                <a:hlinkClick r:id="rId3"/>
              </a:rPr>
              <a:t>https://www.easel.ly/</a:t>
            </a:r>
            <a:r>
              <a:rPr lang="en-US" sz="2200" dirty="0"/>
              <a:t> </a:t>
            </a:r>
          </a:p>
          <a:p>
            <a:r>
              <a:rPr lang="en-US" sz="2400" dirty="0" err="1"/>
              <a:t>Canva</a:t>
            </a:r>
            <a:r>
              <a:rPr lang="en-US" sz="2400" dirty="0"/>
              <a:t> (desktop and </a:t>
            </a:r>
            <a:r>
              <a:rPr lang="en-US" sz="2400" dirty="0" err="1"/>
              <a:t>Ipad</a:t>
            </a:r>
            <a:r>
              <a:rPr lang="en-US" sz="2400" dirty="0"/>
              <a:t> app)</a:t>
            </a:r>
          </a:p>
          <a:p>
            <a:pPr lvl="1"/>
            <a:r>
              <a:rPr lang="en-US" sz="2200" dirty="0">
                <a:hlinkClick r:id="rId4"/>
              </a:rPr>
              <a:t>https://www.canva.com/</a:t>
            </a:r>
            <a:r>
              <a:rPr lang="en-US" sz="2200" dirty="0"/>
              <a:t> </a:t>
            </a:r>
          </a:p>
          <a:p>
            <a:r>
              <a:rPr lang="en-US" sz="2400" dirty="0" err="1"/>
              <a:t>Venngage</a:t>
            </a:r>
            <a:endParaRPr lang="en-US" sz="2400" dirty="0"/>
          </a:p>
          <a:p>
            <a:pPr lvl="1"/>
            <a:r>
              <a:rPr lang="en-US" sz="2200" dirty="0">
                <a:hlinkClick r:id="rId5"/>
              </a:rPr>
              <a:t>https://venngage.com/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01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05553"/>
              </p:ext>
            </p:extLst>
          </p:nvPr>
        </p:nvGraphicFramePr>
        <p:xfrm>
          <a:off x="1157356" y="1050969"/>
          <a:ext cx="9616660" cy="4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165">
                  <a:extLst>
                    <a:ext uri="{9D8B030D-6E8A-4147-A177-3AD203B41FA5}">
                      <a16:colId xmlns:a16="http://schemas.microsoft.com/office/drawing/2014/main" val="3058394689"/>
                    </a:ext>
                  </a:extLst>
                </a:gridCol>
                <a:gridCol w="2404165">
                  <a:extLst>
                    <a:ext uri="{9D8B030D-6E8A-4147-A177-3AD203B41FA5}">
                      <a16:colId xmlns:a16="http://schemas.microsoft.com/office/drawing/2014/main" val="3554543206"/>
                    </a:ext>
                  </a:extLst>
                </a:gridCol>
                <a:gridCol w="2404165">
                  <a:extLst>
                    <a:ext uri="{9D8B030D-6E8A-4147-A177-3AD203B41FA5}">
                      <a16:colId xmlns:a16="http://schemas.microsoft.com/office/drawing/2014/main" val="3032871596"/>
                    </a:ext>
                  </a:extLst>
                </a:gridCol>
                <a:gridCol w="2404165">
                  <a:extLst>
                    <a:ext uri="{9D8B030D-6E8A-4147-A177-3AD203B41FA5}">
                      <a16:colId xmlns:a16="http://schemas.microsoft.com/office/drawing/2014/main" val="3977780109"/>
                    </a:ext>
                  </a:extLst>
                </a:gridCol>
              </a:tblGrid>
              <a:tr h="830840">
                <a:tc>
                  <a:txBody>
                    <a:bodyPr/>
                    <a:lstStyle/>
                    <a:p>
                      <a:r>
                        <a:rPr lang="en-US" sz="2800" dirty="0" err="1"/>
                        <a:t>Piktochart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Canva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Easel.ly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Venngage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22597"/>
                  </a:ext>
                </a:extLst>
              </a:tr>
              <a:tr h="34059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Best</a:t>
                      </a:r>
                      <a:r>
                        <a:rPr lang="en-US" baseline="0" dirty="0"/>
                        <a:t> on Desktop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Easy to use premade templates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Charts and other tools to create from scratch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(This is the only one I’ve used in my </a:t>
                      </a:r>
                      <a:r>
                        <a:rPr lang="en-US" baseline="0"/>
                        <a:t>class thus far 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IPad</a:t>
                      </a:r>
                      <a:r>
                        <a:rPr lang="en-US" baseline="0" dirty="0"/>
                        <a:t> app and Desktop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Can save as PDF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Best for: posters, marketing materials (Not good for Data visualization)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Simple templates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Ipad</a:t>
                      </a:r>
                      <a:r>
                        <a:rPr lang="en-US" baseline="0" dirty="0"/>
                        <a:t> App and Desktop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Premade Templates or Create from Scratch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Best on Desktop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Premade</a:t>
                      </a:r>
                      <a:r>
                        <a:rPr lang="en-US" baseline="0" dirty="0"/>
                        <a:t> Template or create from scratch 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71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858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Example</a:t>
            </a:r>
            <a:br>
              <a:rPr lang="en-US" dirty="0"/>
            </a:br>
            <a:r>
              <a:rPr lang="en-US" dirty="0"/>
              <a:t>Visual Syllabus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670" y="292431"/>
            <a:ext cx="4932834" cy="6342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05948" y="5499652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Kate </a:t>
            </a:r>
            <a:r>
              <a:rPr lang="en-US" dirty="0" err="1"/>
              <a:t>Harpel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64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my ppt &amp; resources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http://gearhartclass.weebly.com/bcs-geek-week-2017-infographics.html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Contact</a:t>
            </a:r>
          </a:p>
          <a:p>
            <a:pPr lvl="1"/>
            <a:r>
              <a:rPr lang="en-US" sz="2400" dirty="0"/>
              <a:t>jgearhart@k12.wv.us</a:t>
            </a:r>
          </a:p>
          <a:p>
            <a:pPr lvl="1"/>
            <a:r>
              <a:rPr lang="en-US" sz="2400" dirty="0"/>
              <a:t>@MsGearhart11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087" y="666899"/>
            <a:ext cx="18954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5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infographic?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r>
              <a:rPr lang="en-US" dirty="0"/>
              <a:t>: a </a:t>
            </a:r>
            <a:r>
              <a:rPr lang="en-US" sz="4000" b="1" dirty="0"/>
              <a:t>visual</a:t>
            </a:r>
            <a:r>
              <a:rPr lang="en-US" dirty="0"/>
              <a:t> image such as a chart or diagram used to represent information or data.</a:t>
            </a:r>
          </a:p>
          <a:p>
            <a:r>
              <a:rPr lang="en-US" dirty="0"/>
              <a:t>Infographics are </a:t>
            </a:r>
            <a:r>
              <a:rPr lang="en-US" b="1" dirty="0"/>
              <a:t>mostly</a:t>
            </a:r>
            <a:r>
              <a:rPr lang="en-US" dirty="0"/>
              <a:t> visual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sz="1800" dirty="0"/>
              <a:t>Symbols (Ex: Arrows connecting topics)</a:t>
            </a:r>
          </a:p>
          <a:p>
            <a:pPr lvl="1"/>
            <a:r>
              <a:rPr lang="en-US" sz="1800" dirty="0"/>
              <a:t>Intentional color/sizing of objects to demonstrate importance</a:t>
            </a:r>
          </a:p>
          <a:p>
            <a:pPr lvl="1"/>
            <a:r>
              <a:rPr lang="en-US" sz="1800" dirty="0"/>
              <a:t>Charts/diagrams</a:t>
            </a:r>
          </a:p>
        </p:txBody>
      </p:sp>
    </p:spTree>
    <p:extLst>
      <p:ext uri="{BB962C8B-B14F-4D97-AF65-F5344CB8AC3E}">
        <p14:creationId xmlns:p14="http://schemas.microsoft.com/office/powerpoint/2010/main" val="329082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organization influence the message?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-25979"/>
            <a:ext cx="5343938" cy="68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9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2614" y="2452700"/>
            <a:ext cx="3501196" cy="245644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organization influence the message?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24" y="768628"/>
            <a:ext cx="7659976" cy="52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1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organization influence the message?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362" y="0"/>
            <a:ext cx="6379415" cy="68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8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Infographics in My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1984 Goldstein’s Book (Low-Tech)</a:t>
            </a:r>
          </a:p>
          <a:p>
            <a:r>
              <a:rPr lang="en-US" dirty="0"/>
              <a:t>To Kill a Mockingbird Themes (Low-tech)</a:t>
            </a:r>
          </a:p>
          <a:p>
            <a:r>
              <a:rPr lang="en-US" dirty="0"/>
              <a:t>2016 Election Research Paper</a:t>
            </a:r>
          </a:p>
          <a:p>
            <a:r>
              <a:rPr lang="en-US" dirty="0"/>
              <a:t>2017 Advocacy Research Editorial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5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762539"/>
            <a:ext cx="4134677" cy="30438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Infographics: Summarizing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Students visually display their knowledge of a large piece of text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5534" y="660315"/>
            <a:ext cx="6281737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10</a:t>
            </a:r>
            <a:r>
              <a:rPr lang="en-US" sz="2400" baseline="30000" dirty="0">
                <a:solidFill>
                  <a:schemeClr val="accent1"/>
                </a:solidFill>
              </a:rPr>
              <a:t>th</a:t>
            </a:r>
            <a:r>
              <a:rPr lang="en-US" sz="2400" dirty="0">
                <a:solidFill>
                  <a:schemeClr val="accent1"/>
                </a:solidFill>
              </a:rPr>
              <a:t> Grade novel </a:t>
            </a:r>
            <a:r>
              <a:rPr lang="en-US" sz="2400" i="1" dirty="0">
                <a:solidFill>
                  <a:schemeClr val="accent1"/>
                </a:solidFill>
              </a:rPr>
              <a:t>1984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65" y="1306856"/>
            <a:ext cx="6699606" cy="50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762539"/>
            <a:ext cx="4134677" cy="304382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Infographics: Summarizing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Students visually display their knowledge of a large piece of text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5534" y="660315"/>
            <a:ext cx="6281737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10</a:t>
            </a:r>
            <a:r>
              <a:rPr lang="en-US" sz="2400" baseline="30000" dirty="0">
                <a:solidFill>
                  <a:schemeClr val="accent1"/>
                </a:solidFill>
              </a:rPr>
              <a:t>th</a:t>
            </a:r>
            <a:r>
              <a:rPr lang="en-US" sz="2400" dirty="0">
                <a:solidFill>
                  <a:schemeClr val="accent1"/>
                </a:solidFill>
              </a:rPr>
              <a:t> Grade novel </a:t>
            </a:r>
            <a:r>
              <a:rPr lang="en-US" sz="2400" i="1" dirty="0">
                <a:solidFill>
                  <a:schemeClr val="accent1"/>
                </a:solidFill>
              </a:rPr>
              <a:t>1984</a:t>
            </a:r>
            <a:r>
              <a:rPr lang="en-US" sz="2400" dirty="0">
                <a:solidFill>
                  <a:schemeClr val="accent1"/>
                </a:solidFill>
              </a:rPr>
              <a:t> (Low Tech)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61" y="1672642"/>
            <a:ext cx="5398851" cy="37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7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7" y="1603513"/>
            <a:ext cx="4134677" cy="320285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Theme/Character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Students visually display Character Knowledge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10540" y="660315"/>
            <a:ext cx="7381460" cy="52482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10</a:t>
            </a:r>
            <a:r>
              <a:rPr lang="en-US" sz="2400" baseline="30000" dirty="0">
                <a:solidFill>
                  <a:schemeClr val="accent1"/>
                </a:solidFill>
              </a:rPr>
              <a:t>th</a:t>
            </a:r>
            <a:r>
              <a:rPr lang="en-US" sz="2400" dirty="0">
                <a:solidFill>
                  <a:schemeClr val="accent1"/>
                </a:solidFill>
              </a:rPr>
              <a:t> Grade novel </a:t>
            </a:r>
            <a:r>
              <a:rPr lang="en-US" sz="2400" i="1" dirty="0">
                <a:solidFill>
                  <a:schemeClr val="accent1"/>
                </a:solidFill>
              </a:rPr>
              <a:t>To Kill a Mockingbird </a:t>
            </a:r>
            <a:r>
              <a:rPr lang="en-US" sz="2400" dirty="0">
                <a:solidFill>
                  <a:schemeClr val="accent1"/>
                </a:solidFill>
              </a:rPr>
              <a:t>(Low Tech)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4" y="1522120"/>
            <a:ext cx="7998610" cy="4484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5740" y="6236970"/>
            <a:ext cx="25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Liz Keiper</a:t>
            </a:r>
          </a:p>
        </p:txBody>
      </p:sp>
    </p:spTree>
    <p:extLst>
      <p:ext uri="{BB962C8B-B14F-4D97-AF65-F5344CB8AC3E}">
        <p14:creationId xmlns:p14="http://schemas.microsoft.com/office/powerpoint/2010/main" val="36445877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139</TotalTime>
  <Words>435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 Light</vt:lpstr>
      <vt:lpstr>Rockwell</vt:lpstr>
      <vt:lpstr>Wingdings</vt:lpstr>
      <vt:lpstr>Atlas</vt:lpstr>
      <vt:lpstr>Infographics in the Classroom</vt:lpstr>
      <vt:lpstr>What is an infographic?</vt:lpstr>
      <vt:lpstr>How does the organization influence the message?</vt:lpstr>
      <vt:lpstr>How does the organization influence the message?</vt:lpstr>
      <vt:lpstr>How does the organization influence the message?</vt:lpstr>
      <vt:lpstr>Infographics in My Classroom</vt:lpstr>
      <vt:lpstr>Infographics: Summarizing  Students visually display their knowledge of a large piece of text </vt:lpstr>
      <vt:lpstr>Infographics: Summarizing  Students visually display their knowledge of a large piece of text </vt:lpstr>
      <vt:lpstr>Theme/Character  Students visually display Character Knowledge </vt:lpstr>
      <vt:lpstr>Theme/Character  Students visually display Character Knowledge </vt:lpstr>
      <vt:lpstr>Research  Display data and research  (after formal research paper) </vt:lpstr>
      <vt:lpstr>Student Examples</vt:lpstr>
      <vt:lpstr>Why infographics? </vt:lpstr>
      <vt:lpstr>Infographic options</vt:lpstr>
      <vt:lpstr>PowerPoint Presentation</vt:lpstr>
      <vt:lpstr>Teacher Example Visual Syllabus</vt:lpstr>
      <vt:lpstr>Find my ppt &amp; resources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 in the Classroom</dc:title>
  <dc:creator>Jenifer Gearhart</dc:creator>
  <cp:lastModifiedBy>Jenifer Gearhart</cp:lastModifiedBy>
  <cp:revision>16</cp:revision>
  <dcterms:created xsi:type="dcterms:W3CDTF">2017-07-24T22:11:29Z</dcterms:created>
  <dcterms:modified xsi:type="dcterms:W3CDTF">2017-08-09T17:32:55Z</dcterms:modified>
</cp:coreProperties>
</file>