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71" r:id="rId10"/>
    <p:sldId id="264" r:id="rId11"/>
    <p:sldId id="272" r:id="rId12"/>
    <p:sldId id="273" r:id="rId13"/>
    <p:sldId id="274" r:id="rId14"/>
    <p:sldId id="275" r:id="rId15"/>
    <p:sldId id="265" r:id="rId16"/>
    <p:sldId id="276" r:id="rId17"/>
    <p:sldId id="266" r:id="rId18"/>
    <p:sldId id="277" r:id="rId19"/>
    <p:sldId id="267" r:id="rId20"/>
    <p:sldId id="278" r:id="rId21"/>
    <p:sldId id="269" r:id="rId22"/>
    <p:sldId id="279" r:id="rId23"/>
    <p:sldId id="280" r:id="rId24"/>
    <p:sldId id="282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FF74E23-7736-4D92-A5DA-2EAE25BBC48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99E5CF9-07FD-4F30-9138-735CBC8DEE8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exceptionally brief crash-course on 3000 + years of art  </a:t>
            </a:r>
            <a:endParaRPr lang="en-US" dirty="0"/>
          </a:p>
        </p:txBody>
      </p:sp>
      <p:pic>
        <p:nvPicPr>
          <p:cNvPr id="2050" name="Picture 2" descr="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94799"/>
            <a:ext cx="4267200" cy="33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6745" y="3470654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Impact" pitchFamily="34" charset="0"/>
                <a:cs typeface="Times New Roman" pitchFamily="18" charset="0"/>
              </a:rPr>
              <a:t>Ermahgerd</a:t>
            </a:r>
            <a:r>
              <a:rPr lang="en-US" sz="3600" b="1" dirty="0" smtClean="0">
                <a:latin typeface="Impact" pitchFamily="34" charset="0"/>
                <a:cs typeface="Times New Roman" pitchFamily="18" charset="0"/>
              </a:rPr>
              <a:t> </a:t>
            </a:r>
          </a:p>
          <a:p>
            <a:pPr algn="ctr"/>
            <a:endParaRPr lang="en-US" sz="3600" b="1" dirty="0">
              <a:latin typeface="Impact" pitchFamily="34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latin typeface="Impact" pitchFamily="34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Impact" pitchFamily="34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Impact" pitchFamily="34" charset="0"/>
                <a:cs typeface="Times New Roman" pitchFamily="18" charset="0"/>
              </a:rPr>
              <a:t>Ert</a:t>
            </a:r>
            <a:r>
              <a:rPr lang="en-US" sz="3600" b="1" dirty="0" smtClean="0">
                <a:latin typeface="Impact" pitchFamily="34" charset="0"/>
                <a:cs typeface="Times New Roman" pitchFamily="18" charset="0"/>
              </a:rPr>
              <a:t>!!</a:t>
            </a:r>
            <a:endParaRPr lang="en-US" sz="3600" b="1" dirty="0">
              <a:latin typeface="Impac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(1400-1600)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Rebirth of ideals of classical (Greek/Roman) art</a:t>
            </a:r>
          </a:p>
          <a:p>
            <a:r>
              <a:rPr lang="en-US" dirty="0"/>
              <a:t>Realistic perspective</a:t>
            </a:r>
          </a:p>
          <a:p>
            <a:r>
              <a:rPr lang="en-US" dirty="0" smtClean="0"/>
              <a:t>Early Renaissance: religious themes, some figures and landscapes</a:t>
            </a:r>
          </a:p>
          <a:p>
            <a:r>
              <a:rPr lang="en-US" dirty="0" smtClean="0"/>
              <a:t>Late Renaissance (Beginning of Protestant reformation): </a:t>
            </a:r>
            <a:r>
              <a:rPr lang="en-US" dirty="0"/>
              <a:t>Focus on human body and physical reality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9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pic>
        <p:nvPicPr>
          <p:cNvPr id="8194" name="Picture 2" descr="http://fhswolvesden.wikispaces.com/file/view/renaissance_history_the-birth-of-venus.jpg/249086849/370x229/renaissance_history_the-birth-of-ven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587240" cy="283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724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Birth of Venus by Pieter </a:t>
            </a:r>
            <a:r>
              <a:rPr lang="en-US" dirty="0" err="1" smtClean="0"/>
              <a:t>Bruegel</a:t>
            </a:r>
            <a:endParaRPr lang="en-US" dirty="0"/>
          </a:p>
        </p:txBody>
      </p:sp>
      <p:pic>
        <p:nvPicPr>
          <p:cNvPr id="8196" name="Picture 4" descr="http://theitalianrenaissance-byhelenlo.weebly.com/uploads/5/3/6/3/536389/8826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33500"/>
            <a:ext cx="23812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724400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Mona Lisa by Leonardo Da Vinci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53244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486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Last Supper by Leonardo Da Vinci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 (1600-1750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Catholic Counter Reformation</a:t>
            </a:r>
          </a:p>
          <a:p>
            <a:r>
              <a:rPr lang="en-US" dirty="0" smtClean="0"/>
              <a:t> Splendor </a:t>
            </a:r>
            <a:r>
              <a:rPr lang="en-US" dirty="0"/>
              <a:t>and flourish for God; art as a weapon in the religious </a:t>
            </a:r>
            <a:r>
              <a:rPr lang="en-US" dirty="0" smtClean="0"/>
              <a:t>wars</a:t>
            </a:r>
          </a:p>
          <a:p>
            <a:r>
              <a:rPr lang="en-US" dirty="0" smtClean="0"/>
              <a:t>Biblical Scenes: focusing on humanity of religious figures (fewer halos)</a:t>
            </a:r>
          </a:p>
          <a:p>
            <a:r>
              <a:rPr lang="en-US" dirty="0" smtClean="0"/>
              <a:t>Dutch Baroque: landscapes, still lives, every day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445242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8610" y="593249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Calling of St. Matthew: Caravaggio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Neoclassical (Enlightenment):</a:t>
            </a:r>
            <a:br>
              <a:rPr lang="en-US" dirty="0" smtClean="0"/>
            </a:br>
            <a:r>
              <a:rPr lang="en-US" dirty="0">
                <a:effectLst/>
              </a:rPr>
              <a:t>1750–1850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eflect </a:t>
            </a:r>
            <a:r>
              <a:rPr lang="en-US" dirty="0"/>
              <a:t>the rational way of thinking </a:t>
            </a:r>
            <a:r>
              <a:rPr lang="en-US" dirty="0" smtClean="0"/>
              <a:t>(Enlightenment) drew </a:t>
            </a:r>
            <a:r>
              <a:rPr lang="en-US" dirty="0"/>
              <a:t>from classical Greek and Roman </a:t>
            </a:r>
            <a:r>
              <a:rPr lang="en-US" dirty="0" smtClean="0"/>
              <a:t>style</a:t>
            </a:r>
          </a:p>
          <a:p>
            <a:r>
              <a:rPr lang="en-US" dirty="0" smtClean="0"/>
              <a:t>Idealized forms, stable composition</a:t>
            </a:r>
          </a:p>
          <a:p>
            <a:r>
              <a:rPr lang="en-US" dirty="0" smtClean="0"/>
              <a:t>Political, patriotic theme in many</a:t>
            </a:r>
          </a:p>
          <a:p>
            <a:pPr lvl="1"/>
            <a:r>
              <a:rPr lang="en-US" dirty="0" smtClean="0"/>
              <a:t>Heroism and civic virtues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Neoclassical</a:t>
            </a:r>
            <a:endParaRPr lang="en-US" dirty="0"/>
          </a:p>
        </p:txBody>
      </p:sp>
      <p:pic>
        <p:nvPicPr>
          <p:cNvPr id="11266" name="Picture 2" descr="https://www.webpages.uidaho.edu/engl_258/Lecture%20Notes/David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0237"/>
            <a:ext cx="3962400" cy="46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Napoleon Crossing the Saint Bernard  </a:t>
            </a:r>
            <a:r>
              <a:rPr lang="en-US" dirty="0" smtClean="0"/>
              <a:t>by </a:t>
            </a:r>
            <a:r>
              <a:rPr lang="en-US" dirty="0"/>
              <a:t>J</a:t>
            </a:r>
            <a:r>
              <a:rPr lang="en-US" dirty="0" smtClean="0"/>
              <a:t>acques-Louis </a:t>
            </a:r>
            <a:r>
              <a:rPr lang="en-US" dirty="0"/>
              <a:t>David</a:t>
            </a:r>
          </a:p>
        </p:txBody>
      </p:sp>
      <p:pic>
        <p:nvPicPr>
          <p:cNvPr id="11268" name="Picture 4" descr="https://upload.wikimedia.org/wikipedia/commons/b/bb/David-Oath_of_the_Horatii-1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799"/>
            <a:ext cx="4419600" cy="342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4944536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Oath </a:t>
            </a:r>
            <a:r>
              <a:rPr lang="en-US" dirty="0"/>
              <a:t>of the </a:t>
            </a:r>
            <a:r>
              <a:rPr lang="en-US" dirty="0" err="1" smtClean="0"/>
              <a:t>Horatii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by J</a:t>
            </a:r>
            <a:r>
              <a:rPr lang="en-US" dirty="0" smtClean="0"/>
              <a:t>acques-Louis David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 (1780-1850)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 to Enlightenment: </a:t>
            </a:r>
            <a:r>
              <a:rPr lang="en-US" dirty="0"/>
              <a:t>The triumph of imagination and </a:t>
            </a:r>
            <a:r>
              <a:rPr lang="en-US" dirty="0" smtClean="0"/>
              <a:t>individuality</a:t>
            </a:r>
          </a:p>
          <a:p>
            <a:r>
              <a:rPr lang="en-US" dirty="0" smtClean="0"/>
              <a:t>Emphasis on individual over society</a:t>
            </a:r>
          </a:p>
          <a:p>
            <a:r>
              <a:rPr lang="en-US" dirty="0" smtClean="0"/>
              <a:t>Brighter color, more intense emotion</a:t>
            </a:r>
          </a:p>
          <a:p>
            <a:r>
              <a:rPr lang="en-US" dirty="0" smtClean="0"/>
              <a:t>Landscape scenes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74800"/>
            <a:ext cx="4572000" cy="312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800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Raft </a:t>
            </a:r>
            <a:r>
              <a:rPr lang="en-US" dirty="0"/>
              <a:t>Gericault</a:t>
            </a:r>
          </a:p>
        </p:txBody>
      </p:sp>
      <p:pic>
        <p:nvPicPr>
          <p:cNvPr id="12292" name="Picture 4" descr="http://img3.rnkr-static.com/list_img_v2/1816/161816/C520/romanticism-paintings-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71" y="2152075"/>
            <a:ext cx="4251729" cy="22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6871" y="4376056"/>
            <a:ext cx="366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Lady of </a:t>
            </a:r>
            <a:r>
              <a:rPr lang="en-US" dirty="0" err="1" smtClean="0"/>
              <a:t>Shallott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By John William Waterhouse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 </a:t>
            </a:r>
            <a:r>
              <a:rPr lang="en-US" dirty="0" smtClean="0">
                <a:effectLst/>
              </a:rPr>
              <a:t>(1865–1885)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Breaking traditional styles of painting by capturing fleeting </a:t>
            </a:r>
            <a:r>
              <a:rPr lang="en-US" dirty="0"/>
              <a:t>effects of natural </a:t>
            </a:r>
            <a:r>
              <a:rPr lang="en-US" dirty="0" smtClean="0"/>
              <a:t>light</a:t>
            </a:r>
          </a:p>
          <a:p>
            <a:r>
              <a:rPr lang="en-US" dirty="0" smtClean="0"/>
              <a:t>Quick Brushstrokes</a:t>
            </a:r>
          </a:p>
          <a:p>
            <a:r>
              <a:rPr lang="en-US" dirty="0" smtClean="0"/>
              <a:t>Still </a:t>
            </a:r>
            <a:r>
              <a:rPr lang="en-US" dirty="0" err="1" smtClean="0"/>
              <a:t>lifes</a:t>
            </a:r>
            <a:r>
              <a:rPr lang="en-US" dirty="0" smtClean="0"/>
              <a:t>, landscapes, portraits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 Age/prehistoric Art </a:t>
            </a:r>
            <a:br>
              <a:rPr lang="en-US" dirty="0" smtClean="0"/>
            </a:br>
            <a:r>
              <a:rPr lang="en-US" dirty="0" smtClean="0"/>
              <a:t>(30,000 BC-2500 BC)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8415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Cave paintings, idols</a:t>
            </a:r>
          </a:p>
          <a:p>
            <a:r>
              <a:rPr lang="en-US" dirty="0" smtClean="0"/>
              <a:t>Figurative (symbolic) and nonfigurative (realistic)</a:t>
            </a:r>
          </a:p>
          <a:p>
            <a:r>
              <a:rPr lang="en-US" dirty="0" smtClean="0"/>
              <a:t>Focus: fertility goddesses, animals</a:t>
            </a:r>
          </a:p>
          <a:p>
            <a:r>
              <a:rPr lang="en-US" dirty="0" smtClean="0"/>
              <a:t>Humans = stick figures, animals more realistic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00840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724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Impressionism Sunrise: Claude Monet</a:t>
            </a:r>
            <a:endParaRPr lang="en-US" dirty="0"/>
          </a:p>
        </p:txBody>
      </p:sp>
      <p:pic>
        <p:nvPicPr>
          <p:cNvPr id="13316" name="Picture 4" descr="https://upload.wikimedia.org/wikipedia/commons/thumb/1/1b/Claude_Monet_-_Woman_with_a_Parasol_-_Madame_Monet_and_Her_Son_-_Google_Art_Project.jpg/170px-Claude_Monet_-_Woman_with_a_Parasol_-_Madame_Monet_and_Her_Son_-_Google_Art_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399"/>
            <a:ext cx="3124200" cy="38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555408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Woman with a </a:t>
            </a:r>
            <a:r>
              <a:rPr lang="en-US" dirty="0" err="1" smtClean="0"/>
              <a:t>Parosole</a:t>
            </a:r>
            <a:r>
              <a:rPr lang="en-US" dirty="0" smtClean="0"/>
              <a:t>: Claude Monet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Art </a:t>
            </a:r>
            <a:br>
              <a:rPr lang="en-US" dirty="0" smtClean="0"/>
            </a:br>
            <a:r>
              <a:rPr lang="en-US" dirty="0" smtClean="0"/>
              <a:t>(postimpressionism, cubism, expressionism, fauvism, futurism) (1885-1970s)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72000"/>
          </a:xfrm>
        </p:spPr>
        <p:txBody>
          <a:bodyPr/>
          <a:lstStyle/>
          <a:p>
            <a:r>
              <a:rPr lang="en-US" dirty="0" smtClean="0"/>
              <a:t>New types of expression</a:t>
            </a:r>
          </a:p>
          <a:p>
            <a:r>
              <a:rPr lang="en-US" dirty="0" smtClean="0"/>
              <a:t>Harsher colors, more abstract</a:t>
            </a:r>
          </a:p>
          <a:p>
            <a:r>
              <a:rPr lang="en-US" dirty="0" smtClean="0"/>
              <a:t>Distortion of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952750" cy="307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724400"/>
            <a:ext cx="295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 demoiselles </a:t>
            </a:r>
            <a:r>
              <a:rPr lang="en-US" dirty="0" err="1" smtClean="0"/>
              <a:t>d’Avignon</a:t>
            </a:r>
            <a:r>
              <a:rPr lang="en-US" dirty="0" smtClean="0"/>
              <a:t> by Pablo </a:t>
            </a:r>
            <a:r>
              <a:rPr lang="en-US" dirty="0" err="1" smtClean="0"/>
              <a:t>Picaso</a:t>
            </a:r>
            <a:r>
              <a:rPr lang="en-US" dirty="0" smtClean="0"/>
              <a:t> (Cubism)</a:t>
            </a:r>
            <a:endParaRPr lang="en-US" dirty="0"/>
          </a:p>
        </p:txBody>
      </p:sp>
      <p:pic>
        <p:nvPicPr>
          <p:cNvPr id="14340" name="Picture 4" descr="A painting of a scene at night with 11 swirly stars and a bright yellow crescent moon. In the background there are hills, in the middle ground there is a moonlit town with a church that has an elongated steeple, and in the foreground there is the dark green silhouette of a cypress tre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18771"/>
            <a:ext cx="3200400" cy="25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4114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Starry Night by Van Gogh (Post-Impressionism) </a:t>
            </a:r>
            <a:endParaRPr lang="en-US" dirty="0"/>
          </a:p>
        </p:txBody>
      </p:sp>
      <p:pic>
        <p:nvPicPr>
          <p:cNvPr id="14342" name="Picture 6" descr="https://upload.wikimedia.org/wikipedia/en/thumb/f/fb/Matisse-Woman-with-a-Hat.jpg/220px-Matisse-Woman-with-a-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55822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4521344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Woman with a Hat by Henri Matisse (Fauvism)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Postmodernism/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Deconstructivism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(1970-now)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 without a center and reworking and mixing past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Postmodern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0200"/>
            <a:ext cx="2819400" cy="26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72" y="474254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Son of Man </a:t>
            </a:r>
          </a:p>
          <a:p>
            <a:r>
              <a:rPr lang="en-US" dirty="0" smtClean="0"/>
              <a:t>by Rene Magritte</a:t>
            </a:r>
            <a:endParaRPr lang="en-US" dirty="0"/>
          </a:p>
        </p:txBody>
      </p:sp>
      <p:pic>
        <p:nvPicPr>
          <p:cNvPr id="15364" name="Picture 4" descr="Jackson Pollock - Autumn Rhythm (Number_3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32057"/>
            <a:ext cx="31502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427983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Autumn Rhythm by Jackson Pollock </a:t>
            </a:r>
            <a:endParaRPr lang="en-US" dirty="0"/>
          </a:p>
        </p:txBody>
      </p:sp>
      <p:pic>
        <p:nvPicPr>
          <p:cNvPr id="15366" name="Picture 6" descr="Andy Warhol -  Campbell's Soup C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92836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50680" y="4279833"/>
            <a:ext cx="279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Campbell’s Soup Can by Andy Warhol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dn.artcorner.com/wp-content/uploads/2013/05/253348_583316325034608_131137504_n.jpg?a34d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315075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elatably.com/m/img/fine-art-memes/botticelli-the-birth-of-v-478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14953"/>
            <a:ext cx="8153400" cy="48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8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 Age/Prehistoric</a:t>
            </a:r>
            <a:endParaRPr lang="en-US" dirty="0"/>
          </a:p>
        </p:txBody>
      </p:sp>
      <p:pic>
        <p:nvPicPr>
          <p:cNvPr id="3074" name="Picture 2" descr="http://www.artlex.com/ArtLex/s/images/stoneag_willendorf.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505200" cy="447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ssential-humanities.net/img/art/lascaux-paintin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000103" cy="30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818" y="622726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Woman of </a:t>
            </a:r>
            <a:r>
              <a:rPr lang="en-US" dirty="0" err="1"/>
              <a:t>Willendorf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42212" y="5410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Lascaux Cave </a:t>
            </a:r>
            <a:r>
              <a:rPr lang="en-US" dirty="0" smtClean="0"/>
              <a:t>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Mesopotamian Art/Bronze Age (</a:t>
            </a:r>
            <a:r>
              <a:rPr lang="en-US" dirty="0">
                <a:effectLst/>
              </a:rPr>
              <a:t>3500 </a:t>
            </a:r>
            <a:r>
              <a:rPr lang="en-US" dirty="0" err="1">
                <a:effectLst/>
              </a:rPr>
              <a:t>b.c.</a:t>
            </a:r>
            <a:r>
              <a:rPr lang="en-US" dirty="0">
                <a:effectLst/>
              </a:rPr>
              <a:t>–539 </a:t>
            </a:r>
            <a:r>
              <a:rPr lang="en-US" dirty="0" err="1" smtClean="0">
                <a:effectLst/>
              </a:rPr>
              <a:t>b.c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Warrior art and narration in stone </a:t>
            </a:r>
            <a:r>
              <a:rPr lang="en-US" dirty="0" smtClean="0"/>
              <a:t>relief</a:t>
            </a:r>
          </a:p>
          <a:p>
            <a:r>
              <a:rPr lang="en-US" dirty="0" smtClean="0"/>
              <a:t>Focus: War, divine, rulers</a:t>
            </a:r>
          </a:p>
          <a:p>
            <a:r>
              <a:rPr lang="en-US" dirty="0" smtClean="0"/>
              <a:t>Glorified powerful rulers, moral stories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67494"/>
            <a:ext cx="8470900" cy="1399032"/>
          </a:xfrm>
        </p:spPr>
        <p:txBody>
          <a:bodyPr/>
          <a:lstStyle/>
          <a:p>
            <a:r>
              <a:rPr lang="en-US" dirty="0"/>
              <a:t>Mesopotamian Art/Bronze 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056478" cy="298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562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Mesopotamian relief </a:t>
            </a:r>
            <a:r>
              <a:rPr lang="en-US" dirty="0" smtClean="0"/>
              <a:t>sculptures</a:t>
            </a:r>
            <a:endParaRPr lang="en-US" dirty="0"/>
          </a:p>
        </p:txBody>
      </p:sp>
      <p:sp>
        <p:nvSpPr>
          <p:cNvPr id="5" name="AutoShape 4" descr="http://www.ancientmesopotamians.com/ancient-mesopotamian-art-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081763"/>
            <a:ext cx="3962400" cy="334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1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Greek/</a:t>
            </a:r>
            <a:r>
              <a:rPr lang="en-US" dirty="0" err="1" smtClean="0"/>
              <a:t>Hellinistic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>
                <a:effectLst/>
              </a:rPr>
              <a:t>850 </a:t>
            </a:r>
            <a:r>
              <a:rPr lang="en-US" dirty="0" err="1">
                <a:effectLst/>
              </a:rPr>
              <a:t>b.c.</a:t>
            </a:r>
            <a:r>
              <a:rPr lang="en-US" dirty="0">
                <a:effectLst/>
              </a:rPr>
              <a:t>–31 </a:t>
            </a:r>
            <a:r>
              <a:rPr lang="en-US" dirty="0" err="1" smtClean="0">
                <a:effectLst/>
              </a:rPr>
              <a:t>b.c</a:t>
            </a:r>
            <a:r>
              <a:rPr lang="en-US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Greek idealism: balance, perfect proportions; architectural </a:t>
            </a:r>
            <a:r>
              <a:rPr lang="en-US" dirty="0" smtClean="0"/>
              <a:t>orders</a:t>
            </a:r>
          </a:p>
          <a:p>
            <a:r>
              <a:rPr lang="en-US" dirty="0" smtClean="0"/>
              <a:t>Mortal human and divine depicted</a:t>
            </a:r>
          </a:p>
          <a:p>
            <a:r>
              <a:rPr lang="en-US" dirty="0" smtClean="0"/>
              <a:t>Realistic Human Body in sculpture</a:t>
            </a:r>
          </a:p>
          <a:p>
            <a:endParaRPr lang="en-US" dirty="0"/>
          </a:p>
        </p:txBody>
      </p:sp>
      <p:pic>
        <p:nvPicPr>
          <p:cNvPr id="6146" name="Picture 2" descr="https://wamtac.files.wordpress.com/2010/07/red-figure-amphora.jpg?w=218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0764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Greek/</a:t>
            </a:r>
            <a:r>
              <a:rPr lang="en-US" dirty="0" err="1"/>
              <a:t>Hellinistic</a:t>
            </a:r>
            <a:endParaRPr lang="en-US" dirty="0"/>
          </a:p>
        </p:txBody>
      </p:sp>
      <p:pic>
        <p:nvPicPr>
          <p:cNvPr id="5122" name="Picture 2" descr="https://wamtac.files.wordpress.com/2010/07/laocoon.jpg?w=284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40173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63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Lacoon</a:t>
            </a:r>
            <a:r>
              <a:rPr lang="en-US" dirty="0" smtClean="0"/>
              <a:t> and his sons</a:t>
            </a:r>
            <a:endParaRPr lang="en-US" dirty="0"/>
          </a:p>
        </p:txBody>
      </p:sp>
      <p:pic>
        <p:nvPicPr>
          <p:cNvPr id="5124" name="Picture 4" descr="https://wamtac.files.wordpress.com/2010/07/kritios.jpg?w=202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78319"/>
            <a:ext cx="2743200" cy="40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583072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Kritios</a:t>
            </a:r>
            <a:r>
              <a:rPr lang="en-US" dirty="0" smtClean="0"/>
              <a:t> Boy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Middle Ages (</a:t>
            </a:r>
            <a:r>
              <a:rPr lang="en-US" dirty="0" smtClean="0">
                <a:effectLst/>
              </a:rPr>
              <a:t>500–1400 AD)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Byzantine, Romanesque, Gothic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Blatant Religious (Christian) focus</a:t>
            </a:r>
          </a:p>
          <a:p>
            <a:r>
              <a:rPr lang="en-US" dirty="0" smtClean="0"/>
              <a:t>Ornate, gold, rich colors</a:t>
            </a:r>
          </a:p>
          <a:p>
            <a:r>
              <a:rPr lang="en-US" dirty="0"/>
              <a:t>Art’s purpose was to depict and clarify the spiritual world.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Ages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904999"/>
            <a:ext cx="3907971" cy="363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Lamentation </a:t>
            </a:r>
            <a:r>
              <a:rPr lang="en-US" dirty="0" smtClean="0"/>
              <a:t> by </a:t>
            </a:r>
            <a:r>
              <a:rPr lang="en-US" dirty="0" err="1" smtClean="0"/>
              <a:t>Giotti</a:t>
            </a:r>
            <a:r>
              <a:rPr lang="en-US" dirty="0" smtClean="0"/>
              <a:t> di </a:t>
            </a:r>
            <a:r>
              <a:rPr lang="en-US" dirty="0" err="1" smtClean="0"/>
              <a:t>Bondone</a:t>
            </a:r>
            <a:endParaRPr lang="en-US" i="1" dirty="0"/>
          </a:p>
        </p:txBody>
      </p:sp>
      <p:sp>
        <p:nvSpPr>
          <p:cNvPr id="5" name="AutoShape 4" descr="https://wamtac.files.wordpress.com/2010/07/byzantine-crucifix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1505"/>
            <a:ext cx="3276600" cy="401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589966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Byzantine </a:t>
            </a:r>
            <a:r>
              <a:rPr lang="en-US" dirty="0" err="1" smtClean="0"/>
              <a:t>Crucifiction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138</TotalTime>
  <Words>472</Words>
  <Application>Microsoft Office PowerPoint</Application>
  <PresentationFormat>On-screen Show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Verve</vt:lpstr>
      <vt:lpstr>Art History</vt:lpstr>
      <vt:lpstr>Stone Age/prehistoric Art  (30,000 BC-2500 BC)</vt:lpstr>
      <vt:lpstr>Stone Age/Prehistoric</vt:lpstr>
      <vt:lpstr>Mesopotamian Art/Bronze Age (3500 b.c.–539 b.c) </vt:lpstr>
      <vt:lpstr>Mesopotamian Art/Bronze Age</vt:lpstr>
      <vt:lpstr>Greek/Hellinistic  (850 b.c.–31 b.c)</vt:lpstr>
      <vt:lpstr>Greek/Hellinistic</vt:lpstr>
      <vt:lpstr>Middle Ages (500–1400 AD) Byzantine, Romanesque, Gothic</vt:lpstr>
      <vt:lpstr>Middle Ages</vt:lpstr>
      <vt:lpstr>Renaissance (1400-1600)</vt:lpstr>
      <vt:lpstr>Renaissance</vt:lpstr>
      <vt:lpstr>PowerPoint Presentation</vt:lpstr>
      <vt:lpstr>Baroque (1600-1750 </vt:lpstr>
      <vt:lpstr>Baroque</vt:lpstr>
      <vt:lpstr>Neoclassical (Enlightenment): 1750–1850</vt:lpstr>
      <vt:lpstr>Neoclassical</vt:lpstr>
      <vt:lpstr>Romanticism (1780-1850)</vt:lpstr>
      <vt:lpstr>Romanticism</vt:lpstr>
      <vt:lpstr>Impressionism (1865–1885)</vt:lpstr>
      <vt:lpstr>Impressionism</vt:lpstr>
      <vt:lpstr>Modern Art  (postimpressionism, cubism, expressionism, fauvism, futurism) (1885-1970s)</vt:lpstr>
      <vt:lpstr>Modernism</vt:lpstr>
      <vt:lpstr>Postmodernism/ Deconstructivism (1970-now)</vt:lpstr>
      <vt:lpstr>Postmodern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History</dc:title>
  <dc:creator>J. Gearhart</dc:creator>
  <cp:lastModifiedBy>J. Gearhart</cp:lastModifiedBy>
  <cp:revision>15</cp:revision>
  <dcterms:created xsi:type="dcterms:W3CDTF">2016-04-08T01:01:05Z</dcterms:created>
  <dcterms:modified xsi:type="dcterms:W3CDTF">2016-04-08T03:19:36Z</dcterms:modified>
</cp:coreProperties>
</file>